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Albert Sans Medium"/>
      <p:regular r:id="rId45"/>
      <p:bold r:id="rId46"/>
      <p:italic r:id="rId47"/>
      <p:boldItalic r:id="rId48"/>
    </p:embeddedFont>
    <p:embeddedFont>
      <p:font typeface="Epilogue"/>
      <p:regular r:id="rId49"/>
      <p:bold r:id="rId50"/>
      <p:italic r:id="rId51"/>
      <p:boldItalic r:id="rId52"/>
    </p:embeddedFont>
    <p:embeddedFont>
      <p:font typeface="Albert Sans"/>
      <p:regular r:id="rId53"/>
      <p:bold r:id="rId54"/>
      <p:italic r:id="rId55"/>
      <p:boldItalic r:id="rId56"/>
    </p:embeddedFont>
    <p:embeddedFont>
      <p:font typeface="DM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AlbertSansMedium-bold.fntdata"/><Relationship Id="rId45" Type="http://schemas.openxmlformats.org/officeDocument/2006/relationships/font" Target="fonts/Albert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lbertSansMedium-boldItalic.fntdata"/><Relationship Id="rId47" Type="http://schemas.openxmlformats.org/officeDocument/2006/relationships/font" Target="fonts/AlbertSansMedium-italic.fntdata"/><Relationship Id="rId49" Type="http://schemas.openxmlformats.org/officeDocument/2006/relationships/font" Target="fonts/Epilogu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DM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pilogue-italic.fntdata"/><Relationship Id="rId50" Type="http://schemas.openxmlformats.org/officeDocument/2006/relationships/font" Target="fonts/Epilogue-bold.fntdata"/><Relationship Id="rId53" Type="http://schemas.openxmlformats.org/officeDocument/2006/relationships/font" Target="fonts/AlbertSans-regular.fntdata"/><Relationship Id="rId52" Type="http://schemas.openxmlformats.org/officeDocument/2006/relationships/font" Target="fonts/Epilogue-boldItalic.fntdata"/><Relationship Id="rId11" Type="http://schemas.openxmlformats.org/officeDocument/2006/relationships/slide" Target="slides/slide7.xml"/><Relationship Id="rId55" Type="http://schemas.openxmlformats.org/officeDocument/2006/relationships/font" Target="fonts/AlbertSans-italic.fntdata"/><Relationship Id="rId10" Type="http://schemas.openxmlformats.org/officeDocument/2006/relationships/slide" Target="slides/slide6.xml"/><Relationship Id="rId54" Type="http://schemas.openxmlformats.org/officeDocument/2006/relationships/font" Target="fonts/AlbertSans-bold.fntdata"/><Relationship Id="rId13" Type="http://schemas.openxmlformats.org/officeDocument/2006/relationships/slide" Target="slides/slide9.xml"/><Relationship Id="rId57" Type="http://schemas.openxmlformats.org/officeDocument/2006/relationships/font" Target="fonts/DMSans-regular.fntdata"/><Relationship Id="rId12" Type="http://schemas.openxmlformats.org/officeDocument/2006/relationships/slide" Target="slides/slide8.xml"/><Relationship Id="rId56" Type="http://schemas.openxmlformats.org/officeDocument/2006/relationships/font" Target="fonts/AlbertSans-boldItalic.fntdata"/><Relationship Id="rId15" Type="http://schemas.openxmlformats.org/officeDocument/2006/relationships/slide" Target="slides/slide11.xml"/><Relationship Id="rId59" Type="http://schemas.openxmlformats.org/officeDocument/2006/relationships/font" Target="fonts/DMSans-italic.fntdata"/><Relationship Id="rId14" Type="http://schemas.openxmlformats.org/officeDocument/2006/relationships/slide" Target="slides/slide10.xml"/><Relationship Id="rId58" Type="http://schemas.openxmlformats.org/officeDocument/2006/relationships/font" Target="fonts/DM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019bcf24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019bcf24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019bcf24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019bcf24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5019bcf24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5019bcf24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019bcf243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019bcf243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019bcf243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019bcf243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019bcf24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019bcf24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019bcf243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5019bcf243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019bcf243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019bcf243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019bcf243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019bcf243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019bcf243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019bcf243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6e9caf52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6e9caf52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5019bcf243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5019bcf243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019bcf243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019bcf243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5019bcf243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5019bcf243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019bcf24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5019bcf24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019bcf243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019bcf243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5019bcf243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5019bcf243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019bcf24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019bcf24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019bcf243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019bcf243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019bcf243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019bcf243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019bcf243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019bcf243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019bcf243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019bcf243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5019bcf243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5019bcf243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5019bcf24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5019bcf24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019bcf243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019bcf243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5019bcf24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5019bcf243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5019bcf243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5019bcf24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5019bcf24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5019bcf24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019bcf24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5019bcf24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019bcf24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019bcf24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8a45e0b58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8a45e0b58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881b64627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881b64627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3dd4e9c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3dd4e9cd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019bcf24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019bcf24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019bcf24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019bcf24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019bcf243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019bcf243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gif"/><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hyperlink" Target="https://github.com/husseinlopez/icd2023/blob/main/icd8.ipynb" TargetMode="External"/><Relationship Id="rId5" Type="http://schemas.openxmlformats.org/officeDocument/2006/relationships/image" Target="../media/image19.png"/><Relationship Id="rId6"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hyperlink" Target="https://github.com/husseinlopez/icd2023/blob/main/icd8.ipynb" TargetMode="External"/><Relationship Id="rId5" Type="http://schemas.openxmlformats.org/officeDocument/2006/relationships/image" Target="../media/image19.png"/><Relationship Id="rId6" Type="http://schemas.openxmlformats.org/officeDocument/2006/relationships/hyperlink" Target="https://github.com/husseinlopez/icd2024/blob/main/icd17.ipyn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hyperlink" Target="https://github.com/husseinlopez/PythonDataScienceHandbook/tree/master/notebooks_v1" TargetMode="External"/><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17" name="Google Shape;217;p3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21" name="Google Shape;221;p31"/>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22" name="Google Shape;22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Weak learners</a:t>
            </a:r>
            <a:endParaRPr b="1" sz="3000">
              <a:solidFill>
                <a:srgbClr val="112158"/>
              </a:solidFill>
              <a:latin typeface="Epilogue"/>
              <a:ea typeface="Epilogue"/>
              <a:cs typeface="Epilogue"/>
              <a:sym typeface="Epilogue"/>
            </a:endParaRPr>
          </a:p>
        </p:txBody>
      </p:sp>
      <p:sp>
        <p:nvSpPr>
          <p:cNvPr id="308" name="Google Shape;308;p4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el aprendizaje por ensambles, los modelos de aprendizaje "débiles" (o base) pueden utilizarse como bloques de construcción para diseñar modelos más complejos combinando varios de ellos.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mayoría de las veces, estos modelos no funcionan bien por sí solos, ya sea porque tienen un sesgo elevado o demasiada varianza para ser robustos.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Entonces, la idea de los métodos de ensamble es intentar reducir el sesgo y/o la varianza de esos aprendices débiles combinando varios de ellos para crear un aprendiz fuerte (ensamble) que consiga mejores resultados.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4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Ensemble theory</a:t>
            </a:r>
            <a:endParaRPr b="1" sz="3000">
              <a:solidFill>
                <a:srgbClr val="112158"/>
              </a:solidFill>
              <a:latin typeface="Epilogue"/>
              <a:ea typeface="Epilogue"/>
              <a:cs typeface="Epilogue"/>
              <a:sym typeface="Epilogue"/>
            </a:endParaRPr>
          </a:p>
        </p:txBody>
      </p:sp>
      <p:sp>
        <p:nvSpPr>
          <p:cNvPr id="315" name="Google Shape;315;p4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algoritmos de aprendizaje buscan a través de un espacio de hipótesis para encontrar una hipótesis adecuada para un problema concreto; aunque exista, es muy </a:t>
            </a:r>
            <a:r>
              <a:rPr b="1" lang="en" sz="1600">
                <a:solidFill>
                  <a:srgbClr val="DB4437"/>
                </a:solidFill>
                <a:latin typeface="Albert Sans"/>
                <a:ea typeface="Albert Sans"/>
                <a:cs typeface="Albert Sans"/>
                <a:sym typeface="Albert Sans"/>
              </a:rPr>
              <a:t>difícil encontrarla</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a:t>
            </a:r>
            <a:r>
              <a:rPr b="1" lang="en" sz="1600">
                <a:solidFill>
                  <a:schemeClr val="dk2"/>
                </a:solidFill>
                <a:latin typeface="Albert Sans"/>
                <a:ea typeface="Albert Sans"/>
                <a:cs typeface="Albert Sans"/>
                <a:sym typeface="Albert Sans"/>
              </a:rPr>
              <a:t>ensambles</a:t>
            </a:r>
            <a:r>
              <a:rPr lang="en" sz="1600">
                <a:solidFill>
                  <a:schemeClr val="dk1"/>
                </a:solidFill>
                <a:latin typeface="Albert Sans"/>
                <a:ea typeface="Albert Sans"/>
                <a:cs typeface="Albert Sans"/>
                <a:sym typeface="Albert Sans"/>
              </a:rPr>
              <a:t> combinan múltiples hipótesis para formar una hipótesis (con suerte) mejor.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Evaluar la predicción de un </a:t>
            </a:r>
            <a:r>
              <a:rPr b="1" lang="en" sz="1600">
                <a:solidFill>
                  <a:schemeClr val="dk2"/>
                </a:solidFill>
                <a:latin typeface="Albert Sans"/>
                <a:ea typeface="Albert Sans"/>
                <a:cs typeface="Albert Sans"/>
                <a:sym typeface="Albert Sans"/>
              </a:rPr>
              <a:t>ensamble</a:t>
            </a:r>
            <a:r>
              <a:rPr lang="en" sz="1600">
                <a:solidFill>
                  <a:schemeClr val="dk1"/>
                </a:solidFill>
                <a:latin typeface="Albert Sans"/>
                <a:ea typeface="Albert Sans"/>
                <a:cs typeface="Albert Sans"/>
                <a:sym typeface="Albert Sans"/>
              </a:rPr>
              <a:t> requiere más cálculo que evaluar modelos individuales.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este aprendizaje se suelen utilizar algoritmos rápidos, como los árboles de decisión, para compensar la demanda computacional.</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4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Ensemble theory</a:t>
            </a:r>
            <a:endParaRPr b="1" sz="3000">
              <a:solidFill>
                <a:srgbClr val="112158"/>
              </a:solidFill>
              <a:latin typeface="Epilogue"/>
              <a:ea typeface="Epilogue"/>
              <a:cs typeface="Epilogue"/>
              <a:sym typeface="Epilogue"/>
            </a:endParaRPr>
          </a:p>
        </p:txBody>
      </p:sp>
      <p:sp>
        <p:nvSpPr>
          <p:cNvPr id="322" name="Google Shape;322;p4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a:t>
            </a:r>
            <a:r>
              <a:rPr b="1" lang="en" sz="1600">
                <a:solidFill>
                  <a:schemeClr val="dk2"/>
                </a:solidFill>
                <a:latin typeface="Albert Sans"/>
                <a:ea typeface="Albert Sans"/>
                <a:cs typeface="Albert Sans"/>
                <a:sym typeface="Albert Sans"/>
              </a:rPr>
              <a:t>ensamble</a:t>
            </a:r>
            <a:r>
              <a:rPr lang="en" sz="1600">
                <a:solidFill>
                  <a:schemeClr val="dk1"/>
                </a:solidFill>
                <a:latin typeface="Albert Sans"/>
                <a:ea typeface="Albert Sans"/>
                <a:cs typeface="Albert Sans"/>
                <a:sym typeface="Albert Sans"/>
              </a:rPr>
              <a:t> es en sí mismo un algoritmo de aprendizaje supervisado, porque puede entrenarse y luego utilizarse para hacer predicciones.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Por lo tanto, el </a:t>
            </a:r>
            <a:r>
              <a:rPr b="1" lang="en" sz="1600">
                <a:solidFill>
                  <a:schemeClr val="dk2"/>
                </a:solidFill>
                <a:latin typeface="Albert Sans"/>
                <a:ea typeface="Albert Sans"/>
                <a:cs typeface="Albert Sans"/>
                <a:sym typeface="Albert Sans"/>
              </a:rPr>
              <a:t>ensamble</a:t>
            </a:r>
            <a:r>
              <a:rPr lang="en" sz="1600">
                <a:solidFill>
                  <a:schemeClr val="dk1"/>
                </a:solidFill>
                <a:latin typeface="Albert Sans"/>
                <a:ea typeface="Albert Sans"/>
                <a:cs typeface="Albert Sans"/>
                <a:sym typeface="Albert Sans"/>
              </a:rPr>
              <a:t> entrenado representa una única hipótesis.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Esta hipótesis no está necesariamente </a:t>
            </a:r>
            <a:r>
              <a:rPr b="1" lang="en" sz="1600">
                <a:solidFill>
                  <a:schemeClr val="dk1"/>
                </a:solidFill>
                <a:latin typeface="Albert Sans"/>
                <a:ea typeface="Albert Sans"/>
                <a:cs typeface="Albert Sans"/>
                <a:sym typeface="Albert Sans"/>
              </a:rPr>
              <a:t>contenida</a:t>
            </a:r>
            <a:r>
              <a:rPr lang="en" sz="1600">
                <a:solidFill>
                  <a:schemeClr val="dk1"/>
                </a:solidFill>
                <a:latin typeface="Albert Sans"/>
                <a:ea typeface="Albert Sans"/>
                <a:cs typeface="Albert Sans"/>
                <a:sym typeface="Albert Sans"/>
              </a:rPr>
              <a:t> en el espacio de hipótesis de los modelos a partir de los cuales se construye.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Así, se puede demostrar que los </a:t>
            </a:r>
            <a:r>
              <a:rPr b="1" lang="en" sz="1600">
                <a:solidFill>
                  <a:schemeClr val="dk2"/>
                </a:solidFill>
                <a:latin typeface="Albert Sans"/>
                <a:ea typeface="Albert Sans"/>
                <a:cs typeface="Albert Sans"/>
                <a:sym typeface="Albert Sans"/>
              </a:rPr>
              <a:t>ensambles</a:t>
            </a:r>
            <a:r>
              <a:rPr lang="en" sz="1600">
                <a:solidFill>
                  <a:schemeClr val="dk1"/>
                </a:solidFill>
                <a:latin typeface="Albert Sans"/>
                <a:ea typeface="Albert Sans"/>
                <a:cs typeface="Albert Sans"/>
                <a:sym typeface="Albert Sans"/>
              </a:rPr>
              <a:t> tienen más flexibilidad en las funciones que pueden representar.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Sin embargo, pueden</a:t>
            </a:r>
            <a:r>
              <a:rPr b="1" lang="en" sz="1600">
                <a:solidFill>
                  <a:schemeClr val="dk1"/>
                </a:solidFill>
                <a:latin typeface="Albert Sans"/>
                <a:ea typeface="Albert Sans"/>
                <a:cs typeface="Albert Sans"/>
                <a:sym typeface="Albert Sans"/>
              </a:rPr>
              <a:t> sobreajustar </a:t>
            </a:r>
            <a:r>
              <a:rPr lang="en" sz="1600">
                <a:solidFill>
                  <a:schemeClr val="dk1"/>
                </a:solidFill>
                <a:latin typeface="Albert Sans"/>
                <a:ea typeface="Albert Sans"/>
                <a:cs typeface="Albert Sans"/>
                <a:sym typeface="Albert Sans"/>
              </a:rPr>
              <a:t>los datos </a:t>
            </a:r>
            <a:r>
              <a:rPr b="1" lang="en" sz="1600">
                <a:solidFill>
                  <a:schemeClr val="dk1"/>
                </a:solidFill>
                <a:latin typeface="Albert Sans"/>
                <a:ea typeface="Albert Sans"/>
                <a:cs typeface="Albert Sans"/>
                <a:sym typeface="Albert Sans"/>
              </a:rPr>
              <a:t>más</a:t>
            </a:r>
            <a:r>
              <a:rPr lang="en" sz="1600">
                <a:solidFill>
                  <a:schemeClr val="dk1"/>
                </a:solidFill>
                <a:latin typeface="Albert Sans"/>
                <a:ea typeface="Albert Sans"/>
                <a:cs typeface="Albert Sans"/>
                <a:sym typeface="Albert Sans"/>
              </a:rPr>
              <a:t> que un modelo único.</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método basado en aprendizaje de ensambles necesita </a:t>
            </a:r>
            <a:r>
              <a:rPr b="1" lang="en" sz="1600">
                <a:solidFill>
                  <a:schemeClr val="lt2"/>
                </a:solidFill>
                <a:latin typeface="Albert Sans"/>
                <a:ea typeface="Albert Sans"/>
                <a:cs typeface="Albert Sans"/>
                <a:sym typeface="Albert Sans"/>
              </a:rPr>
              <a:t>modelos base</a:t>
            </a:r>
            <a:r>
              <a:rPr lang="en" sz="1600">
                <a:solidFill>
                  <a:schemeClr val="lt2"/>
                </a:solidFill>
                <a:latin typeface="Albert Sans"/>
                <a:ea typeface="Albert Sans"/>
                <a:cs typeface="Albert Sans"/>
                <a:sym typeface="Albert Sans"/>
              </a:rPr>
              <a:t> </a:t>
            </a:r>
            <a:r>
              <a:rPr lang="en" sz="1600">
                <a:solidFill>
                  <a:schemeClr val="dk1"/>
                </a:solidFill>
                <a:latin typeface="Albert Sans"/>
                <a:ea typeface="Albert Sans"/>
                <a:cs typeface="Albert Sans"/>
                <a:sym typeface="Albert Sans"/>
              </a:rPr>
              <a:t>para ser agregado.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Por lo general, se utiliza un </a:t>
            </a:r>
            <a:r>
              <a:rPr b="1" lang="en" sz="1500">
                <a:solidFill>
                  <a:schemeClr val="dk1"/>
                </a:solidFill>
                <a:latin typeface="Albert Sans"/>
                <a:ea typeface="Albert Sans"/>
                <a:cs typeface="Albert Sans"/>
                <a:sym typeface="Albert Sans"/>
              </a:rPr>
              <a:t>único algoritmo</a:t>
            </a:r>
            <a:r>
              <a:rPr lang="en" sz="1500">
                <a:solidFill>
                  <a:schemeClr val="dk1"/>
                </a:solidFill>
                <a:latin typeface="Albert Sans"/>
                <a:ea typeface="Albert Sans"/>
                <a:cs typeface="Albert Sans"/>
                <a:sym typeface="Albert Sans"/>
              </a:rPr>
              <a:t> de aprendizaje de base, de modo que los aprendices débiles homogéneos se entrenan de distintas formas, por lo que el modelo de </a:t>
            </a:r>
            <a:r>
              <a:rPr b="1" lang="en" sz="1500">
                <a:solidFill>
                  <a:schemeClr val="dk2"/>
                </a:solidFill>
                <a:latin typeface="Albert Sans"/>
                <a:ea typeface="Albert Sans"/>
                <a:cs typeface="Albert Sans"/>
                <a:sym typeface="Albert Sans"/>
              </a:rPr>
              <a:t>ensamble</a:t>
            </a:r>
            <a:r>
              <a:rPr lang="en" sz="1500">
                <a:solidFill>
                  <a:schemeClr val="dk1"/>
                </a:solidFill>
                <a:latin typeface="Albert Sans"/>
                <a:ea typeface="Albert Sans"/>
                <a:cs typeface="Albert Sans"/>
                <a:sym typeface="Albert Sans"/>
              </a:rPr>
              <a:t> es "homogéneo".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Sin embargo, también existen algunos métodos que utilizan </a:t>
            </a:r>
            <a:r>
              <a:rPr b="1" lang="en" sz="1500">
                <a:solidFill>
                  <a:schemeClr val="dk1"/>
                </a:solidFill>
                <a:latin typeface="Albert Sans"/>
                <a:ea typeface="Albert Sans"/>
                <a:cs typeface="Albert Sans"/>
                <a:sym typeface="Albert Sans"/>
              </a:rPr>
              <a:t>diferentes</a:t>
            </a:r>
            <a:r>
              <a:rPr lang="en" sz="1500">
                <a:solidFill>
                  <a:schemeClr val="dk1"/>
                </a:solidFill>
                <a:latin typeface="Albert Sans"/>
                <a:ea typeface="Albert Sans"/>
                <a:cs typeface="Albert Sans"/>
                <a:sym typeface="Albert Sans"/>
              </a:rPr>
              <a:t> tipos de </a:t>
            </a:r>
            <a:r>
              <a:rPr b="1" lang="en" sz="1500">
                <a:solidFill>
                  <a:schemeClr val="dk1"/>
                </a:solidFill>
                <a:latin typeface="Albert Sans"/>
                <a:ea typeface="Albert Sans"/>
                <a:cs typeface="Albert Sans"/>
                <a:sym typeface="Albert Sans"/>
              </a:rPr>
              <a:t>algoritmos</a:t>
            </a:r>
            <a:r>
              <a:rPr lang="en" sz="1500">
                <a:solidFill>
                  <a:schemeClr val="dk1"/>
                </a:solidFill>
                <a:latin typeface="Albert Sans"/>
                <a:ea typeface="Albert Sans"/>
                <a:cs typeface="Albert Sans"/>
                <a:sym typeface="Albert Sans"/>
              </a:rPr>
              <a:t> de aprendizaje de base, construyendo un modelo de </a:t>
            </a:r>
            <a:r>
              <a:rPr b="1" lang="en" sz="1500">
                <a:solidFill>
                  <a:schemeClr val="dk2"/>
                </a:solidFill>
                <a:latin typeface="Albert Sans"/>
                <a:ea typeface="Albert Sans"/>
                <a:cs typeface="Albert Sans"/>
                <a:sym typeface="Albert Sans"/>
              </a:rPr>
              <a:t>ensamble</a:t>
            </a:r>
            <a:r>
              <a:rPr lang="en" sz="1500">
                <a:solidFill>
                  <a:schemeClr val="dk1"/>
                </a:solidFill>
                <a:latin typeface="Albert Sans"/>
                <a:ea typeface="Albert Sans"/>
                <a:cs typeface="Albert Sans"/>
                <a:sym typeface="Albert Sans"/>
              </a:rPr>
              <a:t> "heterogéneo".</a:t>
            </a:r>
            <a:endParaRPr sz="1600">
              <a:solidFill>
                <a:schemeClr val="dk1"/>
              </a:solidFill>
              <a:latin typeface="Albert Sans"/>
              <a:ea typeface="Albert Sans"/>
              <a:cs typeface="Albert Sans"/>
              <a:sym typeface="Albert Sans"/>
            </a:endParaRPr>
          </a:p>
        </p:txBody>
      </p:sp>
      <p:sp>
        <p:nvSpPr>
          <p:cNvPr id="328" name="Google Shape;32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4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Combine weak learners</a:t>
            </a:r>
            <a:endParaRPr b="1" sz="2600">
              <a:solidFill>
                <a:schemeClr val="dk2"/>
              </a:solidFill>
              <a:latin typeface="Epilogue"/>
              <a:ea typeface="Epilogue"/>
              <a:cs typeface="Epilogue"/>
              <a:sym typeface="Epilog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4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Combine weak learners</a:t>
            </a:r>
            <a:endParaRPr b="1" sz="2600">
              <a:solidFill>
                <a:schemeClr val="dk2"/>
              </a:solidFill>
              <a:latin typeface="Epilogue"/>
              <a:ea typeface="Epilogue"/>
              <a:cs typeface="Epilogue"/>
              <a:sym typeface="Epilogue"/>
            </a:endParaRPr>
          </a:p>
        </p:txBody>
      </p:sp>
      <p:sp>
        <p:nvSpPr>
          <p:cNvPr id="336" name="Google Shape;336;p44"/>
          <p:cNvSpPr txBox="1"/>
          <p:nvPr>
            <p:ph idx="2" type="subTitle"/>
          </p:nvPr>
        </p:nvSpPr>
        <p:spPr>
          <a:xfrm>
            <a:off x="713225" y="1743825"/>
            <a:ext cx="3598800" cy="1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Para los </a:t>
            </a:r>
            <a:r>
              <a:rPr b="1" lang="en" sz="1500">
                <a:solidFill>
                  <a:schemeClr val="lt2"/>
                </a:solidFill>
              </a:rPr>
              <a:t>modelos base</a:t>
            </a:r>
            <a:r>
              <a:rPr lang="en" sz="1500"/>
              <a:t> con </a:t>
            </a:r>
            <a:r>
              <a:rPr b="1" lang="en" sz="1500">
                <a:solidFill>
                  <a:srgbClr val="00C3B1"/>
                </a:solidFill>
              </a:rPr>
              <a:t>bajo sesgo</a:t>
            </a:r>
            <a:r>
              <a:rPr lang="en" sz="1500"/>
              <a:t> pero </a:t>
            </a:r>
            <a:r>
              <a:rPr b="1" lang="en" sz="1500">
                <a:solidFill>
                  <a:srgbClr val="E76A28"/>
                </a:solidFill>
              </a:rPr>
              <a:t>alta varianza</a:t>
            </a:r>
            <a:r>
              <a:rPr lang="en" sz="1500"/>
              <a:t>, se utiliza un </a:t>
            </a:r>
            <a:r>
              <a:rPr b="1" lang="en" sz="1500">
                <a:solidFill>
                  <a:schemeClr val="dk2"/>
                </a:solidFill>
              </a:rPr>
              <a:t>método de agregación</a:t>
            </a:r>
            <a:r>
              <a:rPr lang="en" sz="1500"/>
              <a:t> que tiende a reducir la varianza. </a:t>
            </a:r>
            <a:endParaRPr sz="1500"/>
          </a:p>
          <a:p>
            <a:pPr indent="0" lvl="0" marL="0" rtl="0" algn="l">
              <a:spcBef>
                <a:spcPts val="0"/>
              </a:spcBef>
              <a:spcAft>
                <a:spcPts val="0"/>
              </a:spcAft>
              <a:buNone/>
            </a:pPr>
            <a:r>
              <a:rPr lang="en" sz="1500"/>
              <a:t>Mientras que para los </a:t>
            </a:r>
            <a:r>
              <a:rPr b="1" lang="en" sz="1500">
                <a:solidFill>
                  <a:schemeClr val="lt2"/>
                </a:solidFill>
              </a:rPr>
              <a:t>modelos base</a:t>
            </a:r>
            <a:r>
              <a:rPr lang="en" sz="1500"/>
              <a:t> con </a:t>
            </a:r>
            <a:r>
              <a:rPr b="1" lang="en" sz="1500">
                <a:solidFill>
                  <a:srgbClr val="00C3B1"/>
                </a:solidFill>
              </a:rPr>
              <a:t>baja varianza</a:t>
            </a:r>
            <a:r>
              <a:rPr lang="en" sz="1500"/>
              <a:t> pero </a:t>
            </a:r>
            <a:r>
              <a:rPr b="1" lang="en" sz="1500">
                <a:solidFill>
                  <a:srgbClr val="E76A28"/>
                </a:solidFill>
              </a:rPr>
              <a:t>alto sesgo</a:t>
            </a:r>
            <a:r>
              <a:rPr lang="en" sz="1500"/>
              <a:t>, se utiliza un </a:t>
            </a:r>
            <a:r>
              <a:rPr b="1" lang="en" sz="1500">
                <a:solidFill>
                  <a:schemeClr val="dk2"/>
                </a:solidFill>
              </a:rPr>
              <a:t>método de agregación</a:t>
            </a:r>
            <a:r>
              <a:rPr lang="en" sz="1500"/>
              <a:t> para reducir el sesgo.</a:t>
            </a:r>
            <a:endParaRPr sz="1500"/>
          </a:p>
          <a:p>
            <a:pPr indent="0" lvl="0" marL="0" rtl="0" algn="l">
              <a:spcBef>
                <a:spcPts val="0"/>
              </a:spcBef>
              <a:spcAft>
                <a:spcPts val="0"/>
              </a:spcAft>
              <a:buNone/>
            </a:pPr>
            <a:r>
              <a:t/>
            </a:r>
            <a:endParaRPr sz="1300"/>
          </a:p>
        </p:txBody>
      </p:sp>
      <p:pic>
        <p:nvPicPr>
          <p:cNvPr id="337" name="Google Shape;337;p44"/>
          <p:cNvPicPr preferRelativeResize="0"/>
          <p:nvPr/>
        </p:nvPicPr>
        <p:blipFill>
          <a:blip r:embed="rId3">
            <a:alphaModFix/>
          </a:blip>
          <a:stretch>
            <a:fillRect/>
          </a:stretch>
        </p:blipFill>
        <p:spPr>
          <a:xfrm>
            <a:off x="4832074" y="1896217"/>
            <a:ext cx="3724699" cy="23589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45"/>
          <p:cNvPicPr preferRelativeResize="0"/>
          <p:nvPr/>
        </p:nvPicPr>
        <p:blipFill>
          <a:blip r:embed="rId3">
            <a:alphaModFix/>
          </a:blip>
          <a:stretch>
            <a:fillRect/>
          </a:stretch>
        </p:blipFill>
        <p:spPr>
          <a:xfrm>
            <a:off x="1642413" y="0"/>
            <a:ext cx="585917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4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Tipos comunes de ensambles</a:t>
            </a:r>
            <a:endParaRPr b="1" sz="3000">
              <a:solidFill>
                <a:srgbClr val="112158"/>
              </a:solidFill>
              <a:latin typeface="Epilogue"/>
              <a:ea typeface="Epilogue"/>
              <a:cs typeface="Epilogue"/>
              <a:sym typeface="Epilogue"/>
            </a:endParaRPr>
          </a:p>
        </p:txBody>
      </p:sp>
      <p:sp>
        <p:nvSpPr>
          <p:cNvPr id="350" name="Google Shape;350;p4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Bayesian model combination.</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Boosting:  </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homogeneous weak learners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Bootstrap aggregating (bagging): </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homogeneous weak learners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Stacking: </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heterogeneous weak learners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4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Bayesian model combination</a:t>
            </a:r>
            <a:endParaRPr b="1" sz="2600">
              <a:solidFill>
                <a:schemeClr val="dk2"/>
              </a:solidFill>
              <a:latin typeface="Epilogue"/>
              <a:ea typeface="Epilogue"/>
              <a:cs typeface="Epilogue"/>
              <a:sym typeface="Epilogue"/>
            </a:endParaRPr>
          </a:p>
        </p:txBody>
      </p:sp>
      <p:sp>
        <p:nvSpPr>
          <p:cNvPr id="357" name="Google Shape;357;p4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Basado en el modelo Bayes de promedio y el clasificador óptimo de Bayes.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b="1" lang="en" sz="1600">
                <a:solidFill>
                  <a:schemeClr val="dk2"/>
                </a:solidFill>
                <a:latin typeface="Albert Sans"/>
                <a:ea typeface="Albert Sans"/>
                <a:cs typeface="Albert Sans"/>
                <a:sym typeface="Albert Sans"/>
              </a:rPr>
              <a:t>Clasificador óptimo de Bayes:</a:t>
            </a:r>
            <a:endParaRPr b="1" sz="1600">
              <a:solidFill>
                <a:schemeClr val="dk2"/>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Ensamble (mediante la regla de Bayes) de todas las hipótesis en el espacio de hipótesis.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500">
                <a:solidFill>
                  <a:schemeClr val="dk1"/>
                </a:solidFill>
                <a:latin typeface="Albert Sans"/>
                <a:ea typeface="Albert Sans"/>
                <a:cs typeface="Albert Sans"/>
                <a:sym typeface="Albert Sans"/>
              </a:rPr>
              <a:t>donde y es la clase predicha, V es el conjunto de todos los valores objetivo, H es el espacio de hipótesis, P se refiere a una probabilidad y D son los datos de entrenamiento.</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Como ensamble, el clasificador óptimo de Bayes representa una hipótesis que no está necesariamente en H.</a:t>
            </a:r>
            <a:endParaRPr sz="1600">
              <a:solidFill>
                <a:schemeClr val="dk1"/>
              </a:solidFill>
              <a:latin typeface="Albert Sans"/>
              <a:ea typeface="Albert Sans"/>
              <a:cs typeface="Albert Sans"/>
              <a:sym typeface="Albert Sans"/>
            </a:endParaRPr>
          </a:p>
        </p:txBody>
      </p:sp>
      <p:pic>
        <p:nvPicPr>
          <p:cNvPr descr="y = arg \ \underset{v_j \in V}{max} \ \sum_{h_i \in H} P(v_j | h_i) P(D | h_i) P(h_i) &#10;" id="358" name="Google Shape;358;p47"/>
          <p:cNvPicPr preferRelativeResize="0"/>
          <p:nvPr/>
        </p:nvPicPr>
        <p:blipFill>
          <a:blip r:embed="rId3">
            <a:alphaModFix/>
          </a:blip>
          <a:stretch>
            <a:fillRect/>
          </a:stretch>
        </p:blipFill>
        <p:spPr>
          <a:xfrm>
            <a:off x="2930150" y="2654138"/>
            <a:ext cx="3283680" cy="465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4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Bayesian model combination</a:t>
            </a:r>
            <a:endParaRPr b="1" sz="2600">
              <a:solidFill>
                <a:schemeClr val="dk2"/>
              </a:solidFill>
              <a:latin typeface="Epilogue"/>
              <a:ea typeface="Epilogue"/>
              <a:cs typeface="Epilogue"/>
              <a:sym typeface="Epilogue"/>
            </a:endParaRPr>
          </a:p>
        </p:txBody>
      </p:sp>
      <p:sp>
        <p:nvSpPr>
          <p:cNvPr id="365" name="Google Shape;365;p48"/>
          <p:cNvSpPr txBox="1"/>
          <p:nvPr/>
        </p:nvSpPr>
        <p:spPr>
          <a:xfrm>
            <a:off x="628500" y="1537900"/>
            <a:ext cx="7887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promedio, se obtiene la hipótesis óptima en el espacio de ensamble.</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el espacio de todos los ensambles posibles formados sólo por hipótesis en H.</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Esta fórmula puede reescribirse utilizando el teorema de Bayes, que dice que la </a:t>
            </a:r>
            <a:r>
              <a:rPr b="1" lang="en" sz="1600">
                <a:solidFill>
                  <a:schemeClr val="dk2"/>
                </a:solidFill>
                <a:latin typeface="Albert Sans"/>
                <a:ea typeface="Albert Sans"/>
                <a:cs typeface="Albert Sans"/>
                <a:sym typeface="Albert Sans"/>
              </a:rPr>
              <a:t>probabilidad </a:t>
            </a:r>
            <a:r>
              <a:rPr b="1" i="1" lang="en" sz="1600">
                <a:solidFill>
                  <a:schemeClr val="dk2"/>
                </a:solidFill>
                <a:latin typeface="Albert Sans"/>
                <a:ea typeface="Albert Sans"/>
                <a:cs typeface="Albert Sans"/>
                <a:sym typeface="Albert Sans"/>
              </a:rPr>
              <a:t>a posteriori</a:t>
            </a:r>
            <a:r>
              <a:rPr lang="en" sz="1600">
                <a:solidFill>
                  <a:schemeClr val="dk1"/>
                </a:solidFill>
                <a:latin typeface="Albert Sans"/>
                <a:ea typeface="Albert Sans"/>
                <a:cs typeface="Albert Sans"/>
                <a:sym typeface="Albert Sans"/>
              </a:rPr>
              <a:t> es proporcional a la probabilidad condicional por la probabilidad </a:t>
            </a:r>
            <a:r>
              <a:rPr i="1" lang="en" sz="1600">
                <a:solidFill>
                  <a:schemeClr val="dk1"/>
                </a:solidFill>
                <a:latin typeface="Albert Sans"/>
                <a:ea typeface="Albert Sans"/>
                <a:cs typeface="Albert Sans"/>
                <a:sym typeface="Albert Sans"/>
              </a:rPr>
              <a:t>a priori</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por lo tanto</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descr="y = arg \ \underset{v_j \in V}{max} \ \sum_{h_i \in H} P(v_j | h_i) P(h_i | D)&#10;" id="366" name="Google Shape;366;p48"/>
          <p:cNvPicPr preferRelativeResize="0"/>
          <p:nvPr/>
        </p:nvPicPr>
        <p:blipFill>
          <a:blip r:embed="rId3">
            <a:alphaModFix/>
          </a:blip>
          <a:stretch>
            <a:fillRect/>
          </a:stretch>
        </p:blipFill>
        <p:spPr>
          <a:xfrm>
            <a:off x="3197547" y="3814459"/>
            <a:ext cx="2748901" cy="449491"/>
          </a:xfrm>
          <a:prstGeom prst="rect">
            <a:avLst/>
          </a:prstGeom>
          <a:noFill/>
          <a:ln>
            <a:noFill/>
          </a:ln>
        </p:spPr>
      </p:pic>
      <p:pic>
        <p:nvPicPr>
          <p:cNvPr descr="P(h_i | D) \equiv P(D | h_i) P(h_i) " id="367" name="Google Shape;367;p48"/>
          <p:cNvPicPr preferRelativeResize="0"/>
          <p:nvPr/>
        </p:nvPicPr>
        <p:blipFill>
          <a:blip r:embed="rId4">
            <a:alphaModFix/>
          </a:blip>
          <a:stretch>
            <a:fillRect/>
          </a:stretch>
        </p:blipFill>
        <p:spPr>
          <a:xfrm>
            <a:off x="3628021" y="3155150"/>
            <a:ext cx="1887962" cy="1818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4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Bayesian model combination</a:t>
            </a:r>
            <a:endParaRPr b="1" sz="2600">
              <a:solidFill>
                <a:schemeClr val="dk2"/>
              </a:solidFill>
              <a:latin typeface="Epilogue"/>
              <a:ea typeface="Epilogue"/>
              <a:cs typeface="Epilogue"/>
              <a:sym typeface="Epilogue"/>
            </a:endParaRPr>
          </a:p>
        </p:txBody>
      </p:sp>
      <p:sp>
        <p:nvSpPr>
          <p:cNvPr id="374" name="Google Shape;374;p4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Modelo Bayes promedio:</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aproxima al clasificador óptimo de Bayes.</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Muestreo del espacio de hipótesis.</a:t>
            </a:r>
            <a:endParaRPr sz="1600">
              <a:solidFill>
                <a:schemeClr val="dk1"/>
              </a:solidFill>
              <a:latin typeface="Albert Sans"/>
              <a:ea typeface="Albert Sans"/>
              <a:cs typeface="Albert Sans"/>
              <a:sym typeface="Albert Sans"/>
            </a:endParaRPr>
          </a:p>
          <a:p>
            <a:pPr indent="-323850" lvl="2" marL="13716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Muestreo Monte Carlo.</a:t>
            </a:r>
            <a:endParaRPr sz="15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Tiende a promover el </a:t>
            </a:r>
            <a:r>
              <a:rPr lang="en" sz="1600">
                <a:solidFill>
                  <a:srgbClr val="DB4437"/>
                </a:solidFill>
                <a:latin typeface="Albert Sans"/>
                <a:ea typeface="Albert Sans"/>
                <a:cs typeface="Albert Sans"/>
                <a:sym typeface="Albert Sans"/>
              </a:rPr>
              <a:t>sobreajuste</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la práctica funciona peor que otras técnicas (boosting/bagging).</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0" y="2308700"/>
            <a:ext cx="9144000" cy="15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Meta-aprendizaje</a:t>
            </a:r>
            <a:endParaRPr/>
          </a:p>
        </p:txBody>
      </p:sp>
      <p:sp>
        <p:nvSpPr>
          <p:cNvPr id="229" name="Google Shape;229;p32"/>
          <p:cNvSpPr txBox="1"/>
          <p:nvPr>
            <p:ph idx="2" type="title"/>
          </p:nvPr>
        </p:nvSpPr>
        <p:spPr>
          <a:xfrm>
            <a:off x="4048350" y="1035200"/>
            <a:ext cx="1047300" cy="9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230" name="Google Shape;230;p32"/>
          <p:cNvGrpSpPr/>
          <p:nvPr/>
        </p:nvGrpSpPr>
        <p:grpSpPr>
          <a:xfrm>
            <a:off x="7731792" y="683864"/>
            <a:ext cx="709214" cy="351346"/>
            <a:chOff x="7731792" y="683864"/>
            <a:chExt cx="709214" cy="351346"/>
          </a:xfrm>
        </p:grpSpPr>
        <p:pic>
          <p:nvPicPr>
            <p:cNvPr id="231" name="Google Shape;231;p32"/>
            <p:cNvPicPr preferRelativeResize="0"/>
            <p:nvPr/>
          </p:nvPicPr>
          <p:blipFill rotWithShape="1">
            <a:blip r:embed="rId3">
              <a:alphaModFix/>
            </a:blip>
            <a:srcRect b="16825" l="13625" r="22284" t="16222"/>
            <a:stretch/>
          </p:blipFill>
          <p:spPr>
            <a:xfrm>
              <a:off x="8083232" y="683864"/>
              <a:ext cx="357774" cy="351346"/>
            </a:xfrm>
            <a:prstGeom prst="rect">
              <a:avLst/>
            </a:prstGeom>
            <a:noFill/>
            <a:ln>
              <a:noFill/>
            </a:ln>
          </p:spPr>
        </p:pic>
        <p:pic>
          <p:nvPicPr>
            <p:cNvPr id="232" name="Google Shape;232;p32"/>
            <p:cNvPicPr preferRelativeResize="0"/>
            <p:nvPr/>
          </p:nvPicPr>
          <p:blipFill rotWithShape="1">
            <a:blip r:embed="rId4">
              <a:alphaModFix/>
            </a:blip>
            <a:srcRect b="16523" l="18541" r="17368" t="16523"/>
            <a:stretch/>
          </p:blipFill>
          <p:spPr>
            <a:xfrm>
              <a:off x="7731792" y="683864"/>
              <a:ext cx="357774" cy="351346"/>
            </a:xfrm>
            <a:prstGeom prst="rect">
              <a:avLst/>
            </a:prstGeom>
            <a:noFill/>
            <a:ln>
              <a:noFill/>
            </a:ln>
          </p:spPr>
        </p:pic>
      </p:grpSp>
      <p:pic>
        <p:nvPicPr>
          <p:cNvPr id="233" name="Google Shape;233;p32"/>
          <p:cNvPicPr preferRelativeResize="0"/>
          <p:nvPr/>
        </p:nvPicPr>
        <p:blipFill rotWithShape="1">
          <a:blip r:embed="rId3">
            <a:alphaModFix/>
          </a:blip>
          <a:srcRect b="16825" l="13625" r="22284" t="16222"/>
          <a:stretch/>
        </p:blipFill>
        <p:spPr>
          <a:xfrm>
            <a:off x="7727549" y="1711192"/>
            <a:ext cx="357774" cy="351346"/>
          </a:xfrm>
          <a:prstGeom prst="rect">
            <a:avLst/>
          </a:prstGeom>
          <a:noFill/>
          <a:ln>
            <a:noFill/>
          </a:ln>
        </p:spPr>
      </p:pic>
      <p:grpSp>
        <p:nvGrpSpPr>
          <p:cNvPr id="234" name="Google Shape;234;p32"/>
          <p:cNvGrpSpPr/>
          <p:nvPr/>
        </p:nvGrpSpPr>
        <p:grpSpPr>
          <a:xfrm>
            <a:off x="6322547" y="1026306"/>
            <a:ext cx="709021" cy="693789"/>
            <a:chOff x="6322547" y="1123984"/>
            <a:chExt cx="709021" cy="693789"/>
          </a:xfrm>
        </p:grpSpPr>
        <p:pic>
          <p:nvPicPr>
            <p:cNvPr id="235" name="Google Shape;235;p32"/>
            <p:cNvPicPr preferRelativeResize="0"/>
            <p:nvPr/>
          </p:nvPicPr>
          <p:blipFill rotWithShape="1">
            <a:blip r:embed="rId3">
              <a:alphaModFix/>
            </a:blip>
            <a:srcRect b="16825" l="13625" r="22284" t="16222"/>
            <a:stretch/>
          </p:blipFill>
          <p:spPr>
            <a:xfrm>
              <a:off x="6673794" y="1123984"/>
              <a:ext cx="357774" cy="351346"/>
            </a:xfrm>
            <a:prstGeom prst="rect">
              <a:avLst/>
            </a:prstGeom>
            <a:noFill/>
            <a:ln>
              <a:noFill/>
            </a:ln>
          </p:spPr>
        </p:pic>
        <p:pic>
          <p:nvPicPr>
            <p:cNvPr id="236" name="Google Shape;236;p32"/>
            <p:cNvPicPr preferRelativeResize="0"/>
            <p:nvPr/>
          </p:nvPicPr>
          <p:blipFill rotWithShape="1">
            <a:blip r:embed="rId3">
              <a:alphaModFix/>
            </a:blip>
            <a:srcRect b="16825" l="13625" r="22284" t="16222"/>
            <a:stretch/>
          </p:blipFill>
          <p:spPr>
            <a:xfrm>
              <a:off x="6322547" y="1123984"/>
              <a:ext cx="357774" cy="351346"/>
            </a:xfrm>
            <a:prstGeom prst="rect">
              <a:avLst/>
            </a:prstGeom>
            <a:noFill/>
            <a:ln>
              <a:noFill/>
            </a:ln>
          </p:spPr>
        </p:pic>
        <p:pic>
          <p:nvPicPr>
            <p:cNvPr id="237" name="Google Shape;237;p32"/>
            <p:cNvPicPr preferRelativeResize="0"/>
            <p:nvPr/>
          </p:nvPicPr>
          <p:blipFill rotWithShape="1">
            <a:blip r:embed="rId3">
              <a:alphaModFix/>
            </a:blip>
            <a:srcRect b="16825" l="13625" r="22284" t="16222"/>
            <a:stretch/>
          </p:blipFill>
          <p:spPr>
            <a:xfrm>
              <a:off x="6673794" y="1466427"/>
              <a:ext cx="357774" cy="351346"/>
            </a:xfrm>
            <a:prstGeom prst="rect">
              <a:avLst/>
            </a:prstGeom>
            <a:noFill/>
            <a:ln>
              <a:noFill/>
            </a:ln>
          </p:spPr>
        </p:pic>
        <p:pic>
          <p:nvPicPr>
            <p:cNvPr id="238" name="Google Shape;238;p32"/>
            <p:cNvPicPr preferRelativeResize="0"/>
            <p:nvPr/>
          </p:nvPicPr>
          <p:blipFill rotWithShape="1">
            <a:blip r:embed="rId3">
              <a:alphaModFix/>
            </a:blip>
            <a:srcRect b="16825" l="13625" r="22284" t="16222"/>
            <a:stretch/>
          </p:blipFill>
          <p:spPr>
            <a:xfrm>
              <a:off x="6322547" y="1466427"/>
              <a:ext cx="357774" cy="351346"/>
            </a:xfrm>
            <a:prstGeom prst="rect">
              <a:avLst/>
            </a:prstGeom>
            <a:noFill/>
            <a:ln>
              <a:noFill/>
            </a:ln>
          </p:spPr>
        </p:pic>
      </p:grpSp>
      <p:pic>
        <p:nvPicPr>
          <p:cNvPr id="239" name="Google Shape;239;p32"/>
          <p:cNvPicPr preferRelativeResize="0"/>
          <p:nvPr/>
        </p:nvPicPr>
        <p:blipFill rotWithShape="1">
          <a:blip r:embed="rId4">
            <a:alphaModFix/>
          </a:blip>
          <a:srcRect b="16523" l="18541" r="17368" t="16523"/>
          <a:stretch/>
        </p:blipFill>
        <p:spPr>
          <a:xfrm>
            <a:off x="8078796" y="3423404"/>
            <a:ext cx="357774" cy="351346"/>
          </a:xfrm>
          <a:prstGeom prst="rect">
            <a:avLst/>
          </a:prstGeom>
          <a:noFill/>
          <a:ln>
            <a:noFill/>
          </a:ln>
        </p:spPr>
      </p:pic>
      <p:sp>
        <p:nvSpPr>
          <p:cNvPr id="240" name="Google Shape;240;p32"/>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6359455" y="1401613"/>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Boosting</a:t>
            </a:r>
            <a:endParaRPr b="1" sz="3000">
              <a:solidFill>
                <a:srgbClr val="112158"/>
              </a:solidFill>
              <a:latin typeface="Epilogue"/>
              <a:ea typeface="Epilogue"/>
              <a:cs typeface="Epilogue"/>
              <a:sym typeface="Epilogue"/>
            </a:endParaRPr>
          </a:p>
        </p:txBody>
      </p:sp>
      <p:sp>
        <p:nvSpPr>
          <p:cNvPr id="381" name="Google Shape;381;p5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a:t>
            </a:r>
            <a:r>
              <a:rPr i="1" lang="en" sz="1600">
                <a:solidFill>
                  <a:schemeClr val="dk1"/>
                </a:solidFill>
                <a:latin typeface="Albert Sans"/>
                <a:ea typeface="Albert Sans"/>
                <a:cs typeface="Albert Sans"/>
                <a:sym typeface="Albert Sans"/>
              </a:rPr>
              <a:t>boosting</a:t>
            </a:r>
            <a:r>
              <a:rPr lang="en" sz="1600">
                <a:solidFill>
                  <a:schemeClr val="dk1"/>
                </a:solidFill>
                <a:latin typeface="Albert Sans"/>
                <a:ea typeface="Albert Sans"/>
                <a:cs typeface="Albert Sans"/>
                <a:sym typeface="Albert Sans"/>
              </a:rPr>
              <a:t> consiste en construir un conjunto de forma incremental entrenando a cada nuevo modelo para enfatizar los casos que los modelos anteriores clasificaron mal.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algunos casos, se ha demostrado que </a:t>
            </a:r>
            <a:r>
              <a:rPr i="1" lang="en" sz="1600">
                <a:solidFill>
                  <a:schemeClr val="dk1"/>
                </a:solidFill>
                <a:latin typeface="Albert Sans"/>
                <a:ea typeface="Albert Sans"/>
                <a:cs typeface="Albert Sans"/>
                <a:sym typeface="Albert Sans"/>
              </a:rPr>
              <a:t>boosting </a:t>
            </a:r>
            <a:r>
              <a:rPr lang="en" sz="1600">
                <a:solidFill>
                  <a:schemeClr val="dk1"/>
                </a:solidFill>
                <a:latin typeface="Albert Sans"/>
                <a:ea typeface="Albert Sans"/>
                <a:cs typeface="Albert Sans"/>
                <a:sym typeface="Albert Sans"/>
              </a:rPr>
              <a:t>ofrece mayor precisión que</a:t>
            </a:r>
            <a:r>
              <a:rPr i="1" lang="en" sz="1600">
                <a:solidFill>
                  <a:schemeClr val="dk1"/>
                </a:solidFill>
                <a:latin typeface="Albert Sans"/>
                <a:ea typeface="Albert Sans"/>
                <a:cs typeface="Albert Sans"/>
                <a:sym typeface="Albert Sans"/>
              </a:rPr>
              <a:t> bagging</a:t>
            </a:r>
            <a:r>
              <a:rPr lang="en" sz="1600">
                <a:solidFill>
                  <a:schemeClr val="dk1"/>
                </a:solidFill>
                <a:latin typeface="Albert Sans"/>
                <a:ea typeface="Albert Sans"/>
                <a:cs typeface="Albert Sans"/>
                <a:sym typeface="Albert Sans"/>
              </a:rPr>
              <a:t>, pero también tiende a </a:t>
            </a:r>
            <a:r>
              <a:rPr lang="en" sz="1600">
                <a:solidFill>
                  <a:srgbClr val="DB4437"/>
                </a:solidFill>
                <a:latin typeface="Albert Sans"/>
                <a:ea typeface="Albert Sans"/>
                <a:cs typeface="Albert Sans"/>
                <a:sym typeface="Albert Sans"/>
              </a:rPr>
              <a:t>sobreajustar</a:t>
            </a:r>
            <a:r>
              <a:rPr lang="en" sz="1600">
                <a:solidFill>
                  <a:schemeClr val="dk1"/>
                </a:solidFill>
                <a:latin typeface="Albert Sans"/>
                <a:ea typeface="Albert Sans"/>
                <a:cs typeface="Albert Sans"/>
                <a:sym typeface="Albert Sans"/>
              </a:rPr>
              <a:t> los datos de entrenamiento.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implementación más común de </a:t>
            </a:r>
            <a:r>
              <a:rPr i="1" lang="en" sz="1600">
                <a:solidFill>
                  <a:schemeClr val="dk1"/>
                </a:solidFill>
                <a:latin typeface="Albert Sans"/>
                <a:ea typeface="Albert Sans"/>
                <a:cs typeface="Albert Sans"/>
                <a:sym typeface="Albert Sans"/>
              </a:rPr>
              <a:t>boosting</a:t>
            </a:r>
            <a:r>
              <a:rPr lang="en" sz="1600">
                <a:solidFill>
                  <a:schemeClr val="dk1"/>
                </a:solidFill>
                <a:latin typeface="Albert Sans"/>
                <a:ea typeface="Albert Sans"/>
                <a:cs typeface="Albert Sans"/>
                <a:sym typeface="Albert Sans"/>
              </a:rPr>
              <a:t> es </a:t>
            </a:r>
            <a:r>
              <a:rPr b="1" lang="en" sz="1600">
                <a:solidFill>
                  <a:schemeClr val="dk1"/>
                </a:solidFill>
                <a:latin typeface="Albert Sans"/>
                <a:ea typeface="Albert Sans"/>
                <a:cs typeface="Albert Sans"/>
                <a:sym typeface="Albert Sans"/>
              </a:rPr>
              <a:t>Adaboost</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resultados se combinan siguiendo una estrategia determinista.</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Boosting</a:t>
            </a:r>
            <a:endParaRPr b="1" sz="3000">
              <a:solidFill>
                <a:srgbClr val="112158"/>
              </a:solidFill>
              <a:latin typeface="Epilogue"/>
              <a:ea typeface="Epilogue"/>
              <a:cs typeface="Epilogue"/>
              <a:sym typeface="Epilogue"/>
            </a:endParaRPr>
          </a:p>
        </p:txBody>
      </p:sp>
      <p:pic>
        <p:nvPicPr>
          <p:cNvPr id="388" name="Google Shape;388;p51"/>
          <p:cNvPicPr preferRelativeResize="0"/>
          <p:nvPr/>
        </p:nvPicPr>
        <p:blipFill>
          <a:blip r:embed="rId3">
            <a:alphaModFix/>
          </a:blip>
          <a:stretch>
            <a:fillRect/>
          </a:stretch>
        </p:blipFill>
        <p:spPr>
          <a:xfrm>
            <a:off x="474125" y="1136350"/>
            <a:ext cx="8270488" cy="361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Bagging</a:t>
            </a:r>
            <a:endParaRPr b="1" sz="3000">
              <a:solidFill>
                <a:srgbClr val="112158"/>
              </a:solidFill>
              <a:latin typeface="Epilogue"/>
              <a:ea typeface="Epilogue"/>
              <a:cs typeface="Epilogue"/>
              <a:sym typeface="Epilogue"/>
            </a:endParaRPr>
          </a:p>
        </p:txBody>
      </p:sp>
      <p:sp>
        <p:nvSpPr>
          <p:cNvPr id="395" name="Google Shape;395;p5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Bootstrap aggregating</a:t>
            </a:r>
            <a:r>
              <a:rPr lang="en" sz="1600">
                <a:solidFill>
                  <a:schemeClr val="dk1"/>
                </a:solidFill>
                <a:latin typeface="Albert Sans"/>
                <a:ea typeface="Albert Sans"/>
                <a:cs typeface="Albert Sans"/>
                <a:sym typeface="Albert Sans"/>
              </a:rPr>
              <a:t> (</a:t>
            </a:r>
            <a:r>
              <a:rPr i="1" lang="en" sz="1600">
                <a:solidFill>
                  <a:schemeClr val="dk1"/>
                </a:solidFill>
                <a:latin typeface="Albert Sans"/>
                <a:ea typeface="Albert Sans"/>
                <a:cs typeface="Albert Sans"/>
                <a:sym typeface="Albert Sans"/>
              </a:rPr>
              <a:t>bagging</a:t>
            </a:r>
            <a:r>
              <a:rPr lang="en" sz="1600">
                <a:solidFill>
                  <a:schemeClr val="dk1"/>
                </a:solidFill>
                <a:latin typeface="Albert Sans"/>
                <a:ea typeface="Albert Sans"/>
                <a:cs typeface="Albert Sans"/>
                <a:sym typeface="Albert Sans"/>
              </a:rPr>
              <a:t>) implica que cada </a:t>
            </a:r>
            <a:r>
              <a:rPr b="1" lang="en" sz="1600">
                <a:solidFill>
                  <a:schemeClr val="lt2"/>
                </a:solidFill>
                <a:latin typeface="Albert Sans"/>
                <a:ea typeface="Albert Sans"/>
                <a:cs typeface="Albert Sans"/>
                <a:sym typeface="Albert Sans"/>
              </a:rPr>
              <a:t>modelo débil </a:t>
            </a:r>
            <a:r>
              <a:rPr lang="en" sz="1600">
                <a:solidFill>
                  <a:schemeClr val="dk1"/>
                </a:solidFill>
                <a:latin typeface="Albert Sans"/>
                <a:ea typeface="Albert Sans"/>
                <a:cs typeface="Albert Sans"/>
                <a:sym typeface="Albert Sans"/>
              </a:rPr>
              <a:t>del conjunto vote con el mismo peso.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promover la varianza de los modelos, se entrena a cada modelo del conjunto utilizando un </a:t>
            </a:r>
            <a:r>
              <a:rPr b="1" lang="en" sz="1600">
                <a:solidFill>
                  <a:schemeClr val="dk1"/>
                </a:solidFill>
                <a:latin typeface="Albert Sans"/>
                <a:ea typeface="Albert Sans"/>
                <a:cs typeface="Albert Sans"/>
                <a:sym typeface="Albert Sans"/>
              </a:rPr>
              <a:t>subconjunto</a:t>
            </a:r>
            <a:r>
              <a:rPr lang="en" sz="1600">
                <a:solidFill>
                  <a:schemeClr val="dk1"/>
                </a:solidFill>
                <a:latin typeface="Albert Sans"/>
                <a:ea typeface="Albert Sans"/>
                <a:cs typeface="Albert Sans"/>
                <a:sym typeface="Albert Sans"/>
              </a:rPr>
              <a:t> del conjunto </a:t>
            </a:r>
            <a:r>
              <a:rPr b="1" lang="en" sz="1600">
                <a:solidFill>
                  <a:schemeClr val="dk1"/>
                </a:solidFill>
                <a:latin typeface="Albert Sans"/>
                <a:ea typeface="Albert Sans"/>
                <a:cs typeface="Albert Sans"/>
                <a:sym typeface="Albert Sans"/>
              </a:rPr>
              <a:t>de entrenamiento</a:t>
            </a:r>
            <a:r>
              <a:rPr lang="en" sz="1600">
                <a:solidFill>
                  <a:schemeClr val="dk1"/>
                </a:solidFill>
                <a:latin typeface="Albert Sans"/>
                <a:ea typeface="Albert Sans"/>
                <a:cs typeface="Albert Sans"/>
                <a:sym typeface="Albert Sans"/>
              </a:rPr>
              <a:t> extraído aleatoriamente.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Las muestras se generan de forma que sean diferentes entre sí, aunque se permite el reemplazo.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Estas muestras se entregan a múltiples modelos y los resultados de cada uno se combinan en forma de votación.</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5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Bagging</a:t>
            </a:r>
            <a:endParaRPr b="1" sz="3000">
              <a:solidFill>
                <a:srgbClr val="112158"/>
              </a:solidFill>
              <a:latin typeface="Epilogue"/>
              <a:ea typeface="Epilogue"/>
              <a:cs typeface="Epilogue"/>
              <a:sym typeface="Epilogue"/>
            </a:endParaRPr>
          </a:p>
        </p:txBody>
      </p:sp>
      <p:pic>
        <p:nvPicPr>
          <p:cNvPr id="402" name="Google Shape;402;p53"/>
          <p:cNvPicPr preferRelativeResize="0"/>
          <p:nvPr/>
        </p:nvPicPr>
        <p:blipFill>
          <a:blip r:embed="rId3">
            <a:alphaModFix/>
          </a:blip>
          <a:stretch>
            <a:fillRect/>
          </a:stretch>
        </p:blipFill>
        <p:spPr>
          <a:xfrm>
            <a:off x="285413" y="1136350"/>
            <a:ext cx="8573166" cy="361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5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Stacking</a:t>
            </a:r>
            <a:endParaRPr b="1" sz="3000">
              <a:solidFill>
                <a:srgbClr val="112158"/>
              </a:solidFill>
              <a:latin typeface="Epilogue"/>
              <a:ea typeface="Epilogue"/>
              <a:cs typeface="Epilogue"/>
              <a:sym typeface="Epilogue"/>
            </a:endParaRPr>
          </a:p>
        </p:txBody>
      </p:sp>
      <p:sp>
        <p:nvSpPr>
          <p:cNvPr id="409" name="Google Shape;409;p5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Stacking</a:t>
            </a:r>
            <a:r>
              <a:rPr lang="en" sz="1600">
                <a:solidFill>
                  <a:schemeClr val="dk1"/>
                </a:solidFill>
                <a:latin typeface="Albert Sans"/>
                <a:ea typeface="Albert Sans"/>
                <a:cs typeface="Albert Sans"/>
                <a:sym typeface="Albert Sans"/>
              </a:rPr>
              <a:t> difiere del </a:t>
            </a:r>
            <a:r>
              <a:rPr i="1" lang="en" sz="1600">
                <a:solidFill>
                  <a:schemeClr val="dk1"/>
                </a:solidFill>
                <a:latin typeface="Albert Sans"/>
                <a:ea typeface="Albert Sans"/>
                <a:cs typeface="Albert Sans"/>
                <a:sym typeface="Albert Sans"/>
              </a:rPr>
              <a:t>bagging</a:t>
            </a:r>
            <a:r>
              <a:rPr lang="en" sz="1600">
                <a:solidFill>
                  <a:schemeClr val="dk1"/>
                </a:solidFill>
                <a:latin typeface="Albert Sans"/>
                <a:ea typeface="Albert Sans"/>
                <a:cs typeface="Albert Sans"/>
                <a:sym typeface="Albert Sans"/>
              </a:rPr>
              <a:t> y del </a:t>
            </a:r>
            <a:r>
              <a:rPr i="1" lang="en" sz="1600">
                <a:solidFill>
                  <a:schemeClr val="dk1"/>
                </a:solidFill>
                <a:latin typeface="Albert Sans"/>
                <a:ea typeface="Albert Sans"/>
                <a:cs typeface="Albert Sans"/>
                <a:sym typeface="Albert Sans"/>
              </a:rPr>
              <a:t>boosting</a:t>
            </a:r>
            <a:r>
              <a:rPr lang="en" sz="1600">
                <a:solidFill>
                  <a:schemeClr val="dk1"/>
                </a:solidFill>
                <a:latin typeface="Albert Sans"/>
                <a:ea typeface="Albert Sans"/>
                <a:cs typeface="Albert Sans"/>
                <a:sym typeface="Albert Sans"/>
              </a:rPr>
              <a:t> principalmente en dos puntos.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En primer lugar, el apilamiento suele tener en cuenta aprendices débiles </a:t>
            </a:r>
            <a:r>
              <a:rPr b="1" lang="en" sz="1500">
                <a:solidFill>
                  <a:schemeClr val="dk1"/>
                </a:solidFill>
                <a:latin typeface="Albert Sans"/>
                <a:ea typeface="Albert Sans"/>
                <a:cs typeface="Albert Sans"/>
                <a:sym typeface="Albert Sans"/>
              </a:rPr>
              <a:t>heterogéneos</a:t>
            </a:r>
            <a:r>
              <a:rPr lang="en" sz="1500">
                <a:solidFill>
                  <a:schemeClr val="dk1"/>
                </a:solidFill>
                <a:latin typeface="Albert Sans"/>
                <a:ea typeface="Albert Sans"/>
                <a:cs typeface="Albert Sans"/>
                <a:sym typeface="Albert Sans"/>
              </a:rPr>
              <a:t> (se combinan distintos algoritmos de aprendizaje), mientras que </a:t>
            </a:r>
            <a:r>
              <a:rPr i="1" lang="en" sz="1500">
                <a:solidFill>
                  <a:schemeClr val="dk1"/>
                </a:solidFill>
                <a:latin typeface="Albert Sans"/>
                <a:ea typeface="Albert Sans"/>
                <a:cs typeface="Albert Sans"/>
                <a:sym typeface="Albert Sans"/>
              </a:rPr>
              <a:t>bagging</a:t>
            </a:r>
            <a:r>
              <a:rPr lang="en" sz="1500">
                <a:solidFill>
                  <a:schemeClr val="dk1"/>
                </a:solidFill>
                <a:latin typeface="Albert Sans"/>
                <a:ea typeface="Albert Sans"/>
                <a:cs typeface="Albert Sans"/>
                <a:sym typeface="Albert Sans"/>
              </a:rPr>
              <a:t> y </a:t>
            </a:r>
            <a:r>
              <a:rPr i="1" lang="en" sz="1500">
                <a:solidFill>
                  <a:schemeClr val="dk1"/>
                </a:solidFill>
                <a:latin typeface="Albert Sans"/>
                <a:ea typeface="Albert Sans"/>
                <a:cs typeface="Albert Sans"/>
                <a:sym typeface="Albert Sans"/>
              </a:rPr>
              <a:t>boosting</a:t>
            </a:r>
            <a:r>
              <a:rPr lang="en" sz="1500">
                <a:solidFill>
                  <a:schemeClr val="dk1"/>
                </a:solidFill>
                <a:latin typeface="Albert Sans"/>
                <a:ea typeface="Albert Sans"/>
                <a:cs typeface="Albert Sans"/>
                <a:sym typeface="Albert Sans"/>
              </a:rPr>
              <a:t> tienen en cuenta aprendices débiles </a:t>
            </a:r>
            <a:r>
              <a:rPr b="1" lang="en" sz="1500">
                <a:solidFill>
                  <a:schemeClr val="dk1"/>
                </a:solidFill>
                <a:latin typeface="Albert Sans"/>
                <a:ea typeface="Albert Sans"/>
                <a:cs typeface="Albert Sans"/>
                <a:sym typeface="Albert Sans"/>
              </a:rPr>
              <a:t>homogéneos</a:t>
            </a:r>
            <a:r>
              <a:rPr lang="en" sz="1500">
                <a:solidFill>
                  <a:schemeClr val="dk1"/>
                </a:solidFill>
                <a:latin typeface="Albert Sans"/>
                <a:ea typeface="Albert Sans"/>
                <a:cs typeface="Albert Sans"/>
                <a:sym typeface="Albert Sans"/>
              </a:rPr>
              <a:t>.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En segundo lugar, el stacking aprende a combinar los modelos base utilizando un </a:t>
            </a:r>
            <a:r>
              <a:rPr b="1" lang="en" sz="1500">
                <a:solidFill>
                  <a:schemeClr val="dk2"/>
                </a:solidFill>
                <a:latin typeface="Albert Sans"/>
                <a:ea typeface="Albert Sans"/>
                <a:cs typeface="Albert Sans"/>
                <a:sym typeface="Albert Sans"/>
              </a:rPr>
              <a:t>metamodelo</a:t>
            </a:r>
            <a:r>
              <a:rPr lang="en" sz="1500">
                <a:solidFill>
                  <a:schemeClr val="dk1"/>
                </a:solidFill>
                <a:latin typeface="Albert Sans"/>
                <a:ea typeface="Albert Sans"/>
                <a:cs typeface="Albert Sans"/>
                <a:sym typeface="Albert Sans"/>
              </a:rPr>
              <a:t>, mientras que el bagging y el boosting combinan los aprendices débiles siguiendo algoritmos deterministas.</a:t>
            </a:r>
            <a:endParaRPr sz="1500">
              <a:solidFill>
                <a:schemeClr val="dk1"/>
              </a:solidFill>
              <a:latin typeface="Albert Sans"/>
              <a:ea typeface="Albert Sans"/>
              <a:cs typeface="Albert Sans"/>
              <a:sym typeface="Alber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Stacking</a:t>
            </a:r>
            <a:endParaRPr b="1" sz="3000">
              <a:solidFill>
                <a:srgbClr val="112158"/>
              </a:solidFill>
              <a:latin typeface="Epilogue"/>
              <a:ea typeface="Epilogue"/>
              <a:cs typeface="Epilogue"/>
              <a:sym typeface="Epilogue"/>
            </a:endParaRPr>
          </a:p>
        </p:txBody>
      </p:sp>
      <p:pic>
        <p:nvPicPr>
          <p:cNvPr id="416" name="Google Shape;416;p55"/>
          <p:cNvPicPr preferRelativeResize="0"/>
          <p:nvPr/>
        </p:nvPicPr>
        <p:blipFill rotWithShape="1">
          <a:blip r:embed="rId3">
            <a:alphaModFix/>
          </a:blip>
          <a:srcRect b="0" l="0" r="0" t="22124"/>
          <a:stretch/>
        </p:blipFill>
        <p:spPr>
          <a:xfrm>
            <a:off x="1392762" y="1260350"/>
            <a:ext cx="6358475" cy="3260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Stacking</a:t>
            </a:r>
            <a:endParaRPr b="1" sz="3000">
              <a:solidFill>
                <a:srgbClr val="112158"/>
              </a:solidFill>
              <a:latin typeface="Epilogue"/>
              <a:ea typeface="Epilogue"/>
              <a:cs typeface="Epilogue"/>
              <a:sym typeface="Epilogue"/>
            </a:endParaRPr>
          </a:p>
        </p:txBody>
      </p:sp>
      <p:pic>
        <p:nvPicPr>
          <p:cNvPr id="423" name="Google Shape;423;p56"/>
          <p:cNvPicPr preferRelativeResize="0"/>
          <p:nvPr/>
        </p:nvPicPr>
        <p:blipFill>
          <a:blip r:embed="rId3">
            <a:alphaModFix/>
          </a:blip>
          <a:stretch>
            <a:fillRect/>
          </a:stretch>
        </p:blipFill>
        <p:spPr>
          <a:xfrm>
            <a:off x="1516475" y="1294498"/>
            <a:ext cx="6111061" cy="3455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5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Multi-levels Stacking</a:t>
            </a:r>
            <a:endParaRPr b="1" sz="3000">
              <a:solidFill>
                <a:srgbClr val="112158"/>
              </a:solidFill>
              <a:latin typeface="Epilogue"/>
              <a:ea typeface="Epilogue"/>
              <a:cs typeface="Epilogue"/>
              <a:sym typeface="Epilogue"/>
            </a:endParaRPr>
          </a:p>
        </p:txBody>
      </p:sp>
      <p:sp>
        <p:nvSpPr>
          <p:cNvPr id="430" name="Google Shape;430;p5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Consiste en hacer apilamientos con múltiples capas.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Considere un </a:t>
            </a:r>
            <a:r>
              <a:rPr i="1" lang="en" sz="1600">
                <a:solidFill>
                  <a:schemeClr val="dk1"/>
                </a:solidFill>
                <a:latin typeface="Albert Sans"/>
                <a:ea typeface="Albert Sans"/>
                <a:cs typeface="Albert Sans"/>
                <a:sym typeface="Albert Sans"/>
              </a:rPr>
              <a:t>stacking</a:t>
            </a:r>
            <a:r>
              <a:rPr lang="en" sz="1600">
                <a:solidFill>
                  <a:schemeClr val="dk1"/>
                </a:solidFill>
                <a:latin typeface="Albert Sans"/>
                <a:ea typeface="Albert Sans"/>
                <a:cs typeface="Albert Sans"/>
                <a:sym typeface="Albert Sans"/>
              </a:rPr>
              <a:t> de 3 niveles: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En el primer nivel (capa), ajustar los </a:t>
            </a:r>
            <a:r>
              <a:rPr i="1" lang="en" sz="1500">
                <a:solidFill>
                  <a:schemeClr val="dk1"/>
                </a:solidFill>
                <a:latin typeface="Albert Sans"/>
                <a:ea typeface="Albert Sans"/>
                <a:cs typeface="Albert Sans"/>
                <a:sym typeface="Albert Sans"/>
              </a:rPr>
              <a:t>L</a:t>
            </a:r>
            <a:r>
              <a:rPr lang="en" sz="1500">
                <a:solidFill>
                  <a:schemeClr val="dk1"/>
                </a:solidFill>
                <a:latin typeface="Albert Sans"/>
                <a:ea typeface="Albert Sans"/>
                <a:cs typeface="Albert Sans"/>
                <a:sym typeface="Albert Sans"/>
              </a:rPr>
              <a:t> aprendices débiles.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 continuación, en lugar de ajustar un único metamodelo sobre las predicciones de los modelos débiles, ajustar </a:t>
            </a:r>
            <a:r>
              <a:rPr i="1" lang="en" sz="1500">
                <a:solidFill>
                  <a:schemeClr val="dk1"/>
                </a:solidFill>
                <a:latin typeface="Albert Sans"/>
                <a:ea typeface="Albert Sans"/>
                <a:cs typeface="Albert Sans"/>
                <a:sym typeface="Albert Sans"/>
              </a:rPr>
              <a:t>M</a:t>
            </a:r>
            <a:r>
              <a:rPr lang="en" sz="1500">
                <a:solidFill>
                  <a:schemeClr val="dk1"/>
                </a:solidFill>
                <a:latin typeface="Albert Sans"/>
                <a:ea typeface="Albert Sans"/>
                <a:cs typeface="Albert Sans"/>
                <a:sym typeface="Albert Sans"/>
              </a:rPr>
              <a:t> metamodelos de este tipo.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Por último, ajustar un último metamodelo que toma como entradas las predicciones devueltas por los </a:t>
            </a:r>
            <a:r>
              <a:rPr i="1" lang="en" sz="1500">
                <a:solidFill>
                  <a:schemeClr val="dk1"/>
                </a:solidFill>
                <a:latin typeface="Albert Sans"/>
                <a:ea typeface="Albert Sans"/>
                <a:cs typeface="Albert Sans"/>
                <a:sym typeface="Albert Sans"/>
              </a:rPr>
              <a:t>M</a:t>
            </a:r>
            <a:r>
              <a:rPr lang="en" sz="1500">
                <a:solidFill>
                  <a:schemeClr val="dk1"/>
                </a:solidFill>
                <a:latin typeface="Albert Sans"/>
                <a:ea typeface="Albert Sans"/>
                <a:cs typeface="Albert Sans"/>
                <a:sym typeface="Albert Sans"/>
              </a:rPr>
              <a:t> metamodelos.</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adición de niveles puede ser costosa en datos (si no se utiliza la técnica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-folds y, por tanto, se necesitan más datos) o en tiempo (si se utiliza la técnica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-folds y, por tanto, es necesario ajustar muchos modelos).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5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Multi-levels Stacking</a:t>
            </a:r>
            <a:endParaRPr b="1" sz="3000">
              <a:solidFill>
                <a:srgbClr val="112158"/>
              </a:solidFill>
              <a:latin typeface="Epilogue"/>
              <a:ea typeface="Epilogue"/>
              <a:cs typeface="Epilogue"/>
              <a:sym typeface="Epilogue"/>
            </a:endParaRPr>
          </a:p>
        </p:txBody>
      </p:sp>
      <p:pic>
        <p:nvPicPr>
          <p:cNvPr id="437" name="Google Shape;437;p58"/>
          <p:cNvPicPr preferRelativeResize="0"/>
          <p:nvPr/>
        </p:nvPicPr>
        <p:blipFill>
          <a:blip r:embed="rId3">
            <a:alphaModFix/>
          </a:blip>
          <a:stretch>
            <a:fillRect/>
          </a:stretch>
        </p:blipFill>
        <p:spPr>
          <a:xfrm>
            <a:off x="504998" y="1131674"/>
            <a:ext cx="8134004" cy="3598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5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Tamaño de los ensambles</a:t>
            </a:r>
            <a:endParaRPr b="1" sz="3000">
              <a:solidFill>
                <a:srgbClr val="112158"/>
              </a:solidFill>
              <a:latin typeface="Epilogue"/>
              <a:ea typeface="Epilogue"/>
              <a:cs typeface="Epilogue"/>
              <a:sym typeface="Epilogue"/>
            </a:endParaRPr>
          </a:p>
        </p:txBody>
      </p:sp>
      <p:sp>
        <p:nvSpPr>
          <p:cNvPr id="444" name="Google Shape;444;p5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Aunque el </a:t>
            </a:r>
            <a:r>
              <a:rPr b="1" lang="en" sz="1600">
                <a:solidFill>
                  <a:schemeClr val="dk1"/>
                </a:solidFill>
                <a:latin typeface="Albert Sans"/>
                <a:ea typeface="Albert Sans"/>
                <a:cs typeface="Albert Sans"/>
                <a:sym typeface="Albert Sans"/>
              </a:rPr>
              <a:t>número </a:t>
            </a:r>
            <a:r>
              <a:rPr lang="en" sz="1600">
                <a:solidFill>
                  <a:schemeClr val="dk1"/>
                </a:solidFill>
                <a:latin typeface="Albert Sans"/>
                <a:ea typeface="Albert Sans"/>
                <a:cs typeface="Albert Sans"/>
                <a:sym typeface="Albert Sans"/>
              </a:rPr>
              <a:t>de clasificadores componentes de un </a:t>
            </a:r>
            <a:r>
              <a:rPr b="1" lang="en" sz="1600">
                <a:solidFill>
                  <a:schemeClr val="dk2"/>
                </a:solidFill>
                <a:latin typeface="Albert Sans"/>
                <a:ea typeface="Albert Sans"/>
                <a:cs typeface="Albert Sans"/>
                <a:sym typeface="Albert Sans"/>
              </a:rPr>
              <a:t>ensamble</a:t>
            </a:r>
            <a:r>
              <a:rPr lang="en" sz="1600">
                <a:solidFill>
                  <a:schemeClr val="dk1"/>
                </a:solidFill>
                <a:latin typeface="Albert Sans"/>
                <a:ea typeface="Albert Sans"/>
                <a:cs typeface="Albert Sans"/>
                <a:sym typeface="Albert Sans"/>
              </a:rPr>
              <a:t> tiene un gran impacto en el rendimiento, hay pocos estudios que aborden este problema.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La determinación a priori del tamaño del conjunto y la velocidad para grandes flujos de datos hacen que este aspecto sea aún más crucial. </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determinar el número adecuado de componentes se han utilizado principalmente pruebas estadísticas.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"ley de los rendimientos decrecientes en la construcción de ensambles" sugiere utilizar el mismo </a:t>
            </a:r>
            <a:r>
              <a:rPr b="1" lang="en" sz="1600">
                <a:solidFill>
                  <a:schemeClr val="dk2"/>
                </a:solidFill>
                <a:latin typeface="Albert Sans"/>
                <a:ea typeface="Albert Sans"/>
                <a:cs typeface="Albert Sans"/>
                <a:sym typeface="Albert Sans"/>
              </a:rPr>
              <a:t>número de clasificadores</a:t>
            </a:r>
            <a:r>
              <a:rPr lang="en" sz="1600">
                <a:solidFill>
                  <a:schemeClr val="dk2"/>
                </a:solidFill>
                <a:latin typeface="Albert Sans"/>
                <a:ea typeface="Albert Sans"/>
                <a:cs typeface="Albert Sans"/>
                <a:sym typeface="Albert Sans"/>
              </a:rPr>
              <a:t> </a:t>
            </a:r>
            <a:r>
              <a:rPr lang="en" sz="1600">
                <a:solidFill>
                  <a:schemeClr val="dk1"/>
                </a:solidFill>
                <a:latin typeface="Albert Sans"/>
                <a:ea typeface="Albert Sans"/>
                <a:cs typeface="Albert Sans"/>
                <a:sym typeface="Albert Sans"/>
              </a:rPr>
              <a:t>independientes que de </a:t>
            </a:r>
            <a:r>
              <a:rPr b="1" lang="en" sz="1600">
                <a:solidFill>
                  <a:schemeClr val="dk2"/>
                </a:solidFill>
                <a:latin typeface="Albert Sans"/>
                <a:ea typeface="Albert Sans"/>
                <a:cs typeface="Albert Sans"/>
                <a:sym typeface="Albert Sans"/>
              </a:rPr>
              <a:t>etiquetas de clase</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3"/>
          <p:cNvPicPr preferRelativeResize="0"/>
          <p:nvPr/>
        </p:nvPicPr>
        <p:blipFill>
          <a:blip r:embed="rId3">
            <a:alphaModFix/>
          </a:blip>
          <a:stretch>
            <a:fillRect/>
          </a:stretch>
        </p:blipFill>
        <p:spPr>
          <a:xfrm>
            <a:off x="1939175" y="111150"/>
            <a:ext cx="5265648" cy="49211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Aplicaciones</a:t>
            </a:r>
            <a:endParaRPr b="1" sz="3000">
              <a:solidFill>
                <a:srgbClr val="112158"/>
              </a:solidFill>
              <a:latin typeface="Epilogue"/>
              <a:ea typeface="Epilogue"/>
              <a:cs typeface="Epilogue"/>
              <a:sym typeface="Epilogue"/>
            </a:endParaRPr>
          </a:p>
        </p:txBody>
      </p:sp>
      <p:sp>
        <p:nvSpPr>
          <p:cNvPr id="451" name="Google Shape;451;p6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Land cover mapping</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Computer security: malware and intrusion detection</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Face recognition</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Emotion recognition</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Fraud detection</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Financial decision-making</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Medicine, in neuroscience, proteomics and medical diagnosis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6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Resumen</a:t>
            </a:r>
            <a:endParaRPr b="1" sz="3000">
              <a:solidFill>
                <a:srgbClr val="112158"/>
              </a:solidFill>
              <a:latin typeface="Epilogue"/>
              <a:ea typeface="Epilogue"/>
              <a:cs typeface="Epilogue"/>
              <a:sym typeface="Epilogue"/>
            </a:endParaRPr>
          </a:p>
        </p:txBody>
      </p:sp>
      <p:sp>
        <p:nvSpPr>
          <p:cNvPr id="458" name="Google Shape;458;p6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Combinar clasificadores pretende una decisión de clasificación más precisa a costa de una mayor complejidad.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La cuestión es si la combinación de clasificadores está justificada.</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combinación de clasificadores parece un paso adelante natural cuando se ha acumulado una masa crítica de conocimientos de modelos de clasificación individuales.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La advertencia aquí es que deberíamos ser capaces de aprovechar al máximo las herramientas y metodologías, antes de lanzarnos a nuevos diseños complicados.</a:t>
            </a:r>
            <a:endParaRPr sz="1500">
              <a:solidFill>
                <a:schemeClr val="dk1"/>
              </a:solidFill>
              <a:latin typeface="Albert Sans"/>
              <a:ea typeface="Albert Sans"/>
              <a:cs typeface="Albert Sans"/>
              <a:sym typeface="Alber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6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The statistical reason</a:t>
            </a:r>
            <a:endParaRPr b="1" sz="2600">
              <a:solidFill>
                <a:schemeClr val="dk2"/>
              </a:solidFill>
              <a:latin typeface="Epilogue"/>
              <a:ea typeface="Epilogue"/>
              <a:cs typeface="Epilogue"/>
              <a:sym typeface="Epilogue"/>
            </a:endParaRPr>
          </a:p>
        </p:txBody>
      </p:sp>
      <p:sp>
        <p:nvSpPr>
          <p:cNvPr id="465" name="Google Shape;465;p62"/>
          <p:cNvSpPr txBox="1"/>
          <p:nvPr/>
        </p:nvSpPr>
        <p:spPr>
          <a:xfrm>
            <a:off x="717750" y="1552850"/>
            <a:ext cx="7704000" cy="3092100"/>
          </a:xfrm>
          <a:prstGeom prst="rect">
            <a:avLst/>
          </a:prstGeom>
          <a:noFill/>
          <a:ln>
            <a:noFill/>
          </a:ln>
        </p:spPr>
        <p:txBody>
          <a:bodyPr anchorCtr="0" anchor="b"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 es el mejor clasificador para el problema, la curva exterior muestra el espacio de todos los clasificadores.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área sombreada es el espacio de los clasificadores con buenos resultados en los datos de entrenamiento.</a:t>
            </a:r>
            <a:endParaRPr sz="1600">
              <a:solidFill>
                <a:schemeClr val="dk1"/>
              </a:solidFill>
              <a:latin typeface="Albert Sans"/>
              <a:ea typeface="Albert Sans"/>
              <a:cs typeface="Albert Sans"/>
              <a:sym typeface="Albert Sans"/>
            </a:endParaRPr>
          </a:p>
        </p:txBody>
      </p:sp>
      <p:pic>
        <p:nvPicPr>
          <p:cNvPr id="466" name="Google Shape;466;p62"/>
          <p:cNvPicPr preferRelativeResize="0"/>
          <p:nvPr/>
        </p:nvPicPr>
        <p:blipFill>
          <a:blip r:embed="rId3">
            <a:alphaModFix/>
          </a:blip>
          <a:stretch>
            <a:fillRect/>
          </a:stretch>
        </p:blipFill>
        <p:spPr>
          <a:xfrm>
            <a:off x="3345350" y="1476650"/>
            <a:ext cx="2453281" cy="1800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6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The computational reason</a:t>
            </a:r>
            <a:endParaRPr b="1" sz="2600">
              <a:solidFill>
                <a:schemeClr val="dk2"/>
              </a:solidFill>
              <a:latin typeface="Epilogue"/>
              <a:ea typeface="Epilogue"/>
              <a:cs typeface="Epilogue"/>
              <a:sym typeface="Epilogue"/>
            </a:endParaRPr>
          </a:p>
        </p:txBody>
      </p:sp>
      <p:sp>
        <p:nvSpPr>
          <p:cNvPr id="473" name="Google Shape;473;p63"/>
          <p:cNvSpPr txBox="1"/>
          <p:nvPr/>
        </p:nvSpPr>
        <p:spPr>
          <a:xfrm>
            <a:off x="717750" y="1552850"/>
            <a:ext cx="7704000" cy="3092100"/>
          </a:xfrm>
          <a:prstGeom prst="rect">
            <a:avLst/>
          </a:prstGeom>
          <a:noFill/>
          <a:ln>
            <a:noFill/>
          </a:ln>
        </p:spPr>
        <p:txBody>
          <a:bodyPr anchorCtr="0" anchor="b"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 es el mejor clasificador para el problema, la curva exterior muestra el espacio de todos los clasificadores.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Las líneas sombreadas son las trayectorias hipotéticas de los clasificadores durante el entrenamiento.</a:t>
            </a:r>
            <a:endParaRPr sz="1600">
              <a:solidFill>
                <a:schemeClr val="dk1"/>
              </a:solidFill>
              <a:latin typeface="Albert Sans"/>
              <a:ea typeface="Albert Sans"/>
              <a:cs typeface="Albert Sans"/>
              <a:sym typeface="Albert Sans"/>
            </a:endParaRPr>
          </a:p>
        </p:txBody>
      </p:sp>
      <p:pic>
        <p:nvPicPr>
          <p:cNvPr id="474" name="Google Shape;474;p63"/>
          <p:cNvPicPr preferRelativeResize="0"/>
          <p:nvPr/>
        </p:nvPicPr>
        <p:blipFill>
          <a:blip r:embed="rId3">
            <a:alphaModFix/>
          </a:blip>
          <a:stretch>
            <a:fillRect/>
          </a:stretch>
        </p:blipFill>
        <p:spPr>
          <a:xfrm>
            <a:off x="3577300" y="1476650"/>
            <a:ext cx="1984912" cy="180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The representational reason</a:t>
            </a:r>
            <a:endParaRPr b="1" sz="2600">
              <a:solidFill>
                <a:schemeClr val="dk2"/>
              </a:solidFill>
              <a:latin typeface="Epilogue"/>
              <a:ea typeface="Epilogue"/>
              <a:cs typeface="Epilogue"/>
              <a:sym typeface="Epilogue"/>
            </a:endParaRPr>
          </a:p>
        </p:txBody>
      </p:sp>
      <p:sp>
        <p:nvSpPr>
          <p:cNvPr id="481" name="Google Shape;481;p64"/>
          <p:cNvSpPr txBox="1"/>
          <p:nvPr/>
        </p:nvSpPr>
        <p:spPr>
          <a:xfrm>
            <a:off x="717750" y="1552850"/>
            <a:ext cx="7704000" cy="3092100"/>
          </a:xfrm>
          <a:prstGeom prst="rect">
            <a:avLst/>
          </a:prstGeom>
          <a:noFill/>
          <a:ln>
            <a:noFill/>
          </a:ln>
        </p:spPr>
        <p:txBody>
          <a:bodyPr anchorCtr="0" anchor="b"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 es el mejor clasificador para el problema, la curva exterior muestra el espacio de todos los clasificadores.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forma cerrada muestra el espacio elegido por los clasificadores.</a:t>
            </a:r>
            <a:endParaRPr sz="1600">
              <a:solidFill>
                <a:schemeClr val="dk1"/>
              </a:solidFill>
              <a:latin typeface="Albert Sans"/>
              <a:ea typeface="Albert Sans"/>
              <a:cs typeface="Albert Sans"/>
              <a:sym typeface="Albert Sans"/>
            </a:endParaRPr>
          </a:p>
        </p:txBody>
      </p:sp>
      <p:pic>
        <p:nvPicPr>
          <p:cNvPr id="482" name="Google Shape;482;p64"/>
          <p:cNvPicPr preferRelativeResize="0"/>
          <p:nvPr/>
        </p:nvPicPr>
        <p:blipFill>
          <a:blip r:embed="rId3">
            <a:alphaModFix/>
          </a:blip>
          <a:stretch>
            <a:fillRect/>
          </a:stretch>
        </p:blipFill>
        <p:spPr>
          <a:xfrm>
            <a:off x="3597788" y="1552850"/>
            <a:ext cx="1948426" cy="180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8" name="Google Shape;488;p6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Referencias</a:t>
            </a:r>
            <a:endParaRPr b="1" sz="3000">
              <a:solidFill>
                <a:srgbClr val="112158"/>
              </a:solidFill>
              <a:latin typeface="Epilogue"/>
              <a:ea typeface="Epilogue"/>
              <a:cs typeface="Epilogue"/>
              <a:sym typeface="Epilogue"/>
            </a:endParaRPr>
          </a:p>
        </p:txBody>
      </p:sp>
      <p:sp>
        <p:nvSpPr>
          <p:cNvPr id="489" name="Google Shape;489;p6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Russell, S., &amp; Norvig, P. (2002). Artificial intelligence: a modern approach</a:t>
            </a:r>
            <a:endParaRPr>
              <a:solidFill>
                <a:schemeClr val="dk1"/>
              </a:solidFill>
              <a:latin typeface="Albert Sans"/>
              <a:ea typeface="Albert Sans"/>
              <a:cs typeface="Albert Sans"/>
              <a:sym typeface="Albert Sans"/>
            </a:endParaRPr>
          </a:p>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Kuncheva, L. I. (2014). Combining pattern classifiers: methods and algorithms. John Wiley &amp; Sons.</a:t>
            </a:r>
            <a:endParaRPr>
              <a:solidFill>
                <a:schemeClr val="dk1"/>
              </a:solidFill>
              <a:latin typeface="Albert Sans"/>
              <a:ea typeface="Albert Sans"/>
              <a:cs typeface="Albert Sans"/>
              <a:sym typeface="Albert Sans"/>
            </a:endParaRPr>
          </a:p>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Kittler, J., Hatef, M., Duin, R. P., &amp; Matas, J. (1998). On combining classifiers. IEEE transactions on pattern analysis and machine intelligence, 20(3), 226-239.</a:t>
            </a:r>
            <a:endParaRPr>
              <a:solidFill>
                <a:schemeClr val="dk1"/>
              </a:solidFill>
              <a:latin typeface="Albert Sans"/>
              <a:ea typeface="Albert Sans"/>
              <a:cs typeface="Albert Sans"/>
              <a:sym typeface="Albert Sans"/>
            </a:endParaRPr>
          </a:p>
          <a:p>
            <a:pPr indent="-317500" lvl="0" marL="4572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Joseph Rocca (2019). Ensemble methods: bagging, boosting and stacking, Understanding the key concepts of ensemble learning.</a:t>
            </a:r>
            <a:endParaRPr>
              <a:solidFill>
                <a:schemeClr val="dk1"/>
              </a:solidFill>
              <a:latin typeface="Albert Sans"/>
              <a:ea typeface="Albert Sans"/>
              <a:cs typeface="Albert Sans"/>
              <a:sym typeface="Albert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5" name="Google Shape;495;p66"/>
          <p:cNvPicPr preferRelativeResize="0"/>
          <p:nvPr/>
        </p:nvPicPr>
        <p:blipFill>
          <a:blip r:embed="rId3">
            <a:alphaModFix/>
          </a:blip>
          <a:stretch>
            <a:fillRect/>
          </a:stretch>
        </p:blipFill>
        <p:spPr>
          <a:xfrm>
            <a:off x="1350800" y="880413"/>
            <a:ext cx="6442400" cy="3382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a:t>
            </a:r>
            <a:endParaRPr/>
          </a:p>
        </p:txBody>
      </p:sp>
      <p:grpSp>
        <p:nvGrpSpPr>
          <p:cNvPr id="501" name="Google Shape;501;p67"/>
          <p:cNvGrpSpPr/>
          <p:nvPr/>
        </p:nvGrpSpPr>
        <p:grpSpPr>
          <a:xfrm>
            <a:off x="4213310" y="1162256"/>
            <a:ext cx="3569963" cy="2819283"/>
            <a:chOff x="5076775" y="1958876"/>
            <a:chExt cx="3353968" cy="2648707"/>
          </a:xfrm>
        </p:grpSpPr>
        <p:sp>
          <p:nvSpPr>
            <p:cNvPr id="502" name="Google Shape;502;p67"/>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7"/>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4" name="Google Shape;504;p67"/>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505" name="Google Shape;505;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67">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
        <p:nvSpPr>
          <p:cNvPr id="507" name="Google Shape;507;p67"/>
          <p:cNvSpPr/>
          <p:nvPr/>
        </p:nvSpPr>
        <p:spPr>
          <a:xfrm>
            <a:off x="4384588" y="1371763"/>
            <a:ext cx="3227400" cy="181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508" name="Google Shape;508;p67"/>
          <p:cNvPicPr preferRelativeResize="0"/>
          <p:nvPr/>
        </p:nvPicPr>
        <p:blipFill>
          <a:blip r:embed="rId6">
            <a:alphaModFix/>
          </a:blip>
          <a:stretch>
            <a:fillRect/>
          </a:stretch>
        </p:blipFill>
        <p:spPr>
          <a:xfrm>
            <a:off x="4652391" y="1530912"/>
            <a:ext cx="2691825" cy="1497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8"/>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514" name="Google Shape;514;p68"/>
          <p:cNvGrpSpPr/>
          <p:nvPr/>
        </p:nvGrpSpPr>
        <p:grpSpPr>
          <a:xfrm>
            <a:off x="4213310" y="1162256"/>
            <a:ext cx="3569963" cy="2819283"/>
            <a:chOff x="5076775" y="1958876"/>
            <a:chExt cx="3353968" cy="2648707"/>
          </a:xfrm>
        </p:grpSpPr>
        <p:sp>
          <p:nvSpPr>
            <p:cNvPr id="515" name="Google Shape;515;p68"/>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8"/>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7" name="Google Shape;517;p68"/>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518" name="Google Shape;51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9" name="Google Shape;519;p68">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
        <p:nvSpPr>
          <p:cNvPr id="520" name="Google Shape;520;p68"/>
          <p:cNvSpPr/>
          <p:nvPr/>
        </p:nvSpPr>
        <p:spPr>
          <a:xfrm>
            <a:off x="4384588" y="1371763"/>
            <a:ext cx="3227400" cy="181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521" name="Google Shape;521;p68">
            <a:hlinkClick r:id="rId6"/>
          </p:cNvPr>
          <p:cNvPicPr preferRelativeResize="0"/>
          <p:nvPr/>
        </p:nvPicPr>
        <p:blipFill>
          <a:blip r:embed="rId5">
            <a:alphaModFix/>
          </a:blip>
          <a:stretch>
            <a:fillRect/>
          </a:stretch>
        </p:blipFill>
        <p:spPr>
          <a:xfrm>
            <a:off x="4460775" y="1371700"/>
            <a:ext cx="3227424" cy="18154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9"/>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Libro</a:t>
            </a:r>
            <a:endParaRPr/>
          </a:p>
        </p:txBody>
      </p:sp>
      <p:sp>
        <p:nvSpPr>
          <p:cNvPr id="527" name="Google Shape;527;p69"/>
          <p:cNvSpPr txBox="1"/>
          <p:nvPr/>
        </p:nvSpPr>
        <p:spPr>
          <a:xfrm>
            <a:off x="4813800" y="2102925"/>
            <a:ext cx="3743100" cy="1572600"/>
          </a:xfrm>
          <a:prstGeom prst="rect">
            <a:avLst/>
          </a:prstGeom>
          <a:solidFill>
            <a:schemeClr val="accent3"/>
          </a:solid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p:txBody>
      </p:sp>
      <p:sp>
        <p:nvSpPr>
          <p:cNvPr id="528" name="Google Shape;52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9" name="Google Shape;529;p69"/>
          <p:cNvPicPr preferRelativeResize="0"/>
          <p:nvPr/>
        </p:nvPicPr>
        <p:blipFill>
          <a:blip r:embed="rId3">
            <a:alphaModFix/>
          </a:blip>
          <a:stretch>
            <a:fillRect/>
          </a:stretch>
        </p:blipFill>
        <p:spPr>
          <a:xfrm>
            <a:off x="900505" y="1980000"/>
            <a:ext cx="1480745" cy="1945500"/>
          </a:xfrm>
          <a:prstGeom prst="rect">
            <a:avLst/>
          </a:prstGeom>
          <a:noFill/>
          <a:ln>
            <a:noFill/>
          </a:ln>
        </p:spPr>
      </p:pic>
      <p:pic>
        <p:nvPicPr>
          <p:cNvPr id="530" name="Google Shape;530;p69">
            <a:hlinkClick r:id="rId4"/>
          </p:cNvPr>
          <p:cNvPicPr preferRelativeResize="0"/>
          <p:nvPr/>
        </p:nvPicPr>
        <p:blipFill rotWithShape="1">
          <a:blip r:embed="rId5">
            <a:alphaModFix/>
          </a:blip>
          <a:srcRect b="0" l="17136" r="16599" t="0"/>
          <a:stretch/>
        </p:blipFill>
        <p:spPr>
          <a:xfrm>
            <a:off x="3103225" y="2432025"/>
            <a:ext cx="1082025"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1770600" y="1307100"/>
            <a:ext cx="560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5.1</a:t>
            </a:r>
            <a:r>
              <a:rPr lang="en" sz="4800">
                <a:solidFill>
                  <a:schemeClr val="lt2"/>
                </a:solidFill>
              </a:rPr>
              <a:t> </a:t>
            </a:r>
            <a:r>
              <a:rPr lang="en" sz="4800"/>
              <a:t>Ensambles</a:t>
            </a:r>
            <a:endParaRPr sz="2500"/>
          </a:p>
        </p:txBody>
      </p:sp>
      <p:sp>
        <p:nvSpPr>
          <p:cNvPr id="255" name="Google Shape;255;p34"/>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4" name="Shape 534"/>
        <p:cNvGrpSpPr/>
        <p:nvPr/>
      </p:nvGrpSpPr>
      <p:grpSpPr>
        <a:xfrm>
          <a:off x="0" y="0"/>
          <a:ext cx="0" cy="0"/>
          <a:chOff x="0" y="0"/>
          <a:chExt cx="0" cy="0"/>
        </a:xfrm>
      </p:grpSpPr>
      <p:sp>
        <p:nvSpPr>
          <p:cNvPr id="535" name="Google Shape;535;p70"/>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536" name="Google Shape;536;p70"/>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537" name="Google Shape;537;p70"/>
          <p:cNvGrpSpPr/>
          <p:nvPr/>
        </p:nvGrpSpPr>
        <p:grpSpPr>
          <a:xfrm>
            <a:off x="4309559" y="2928275"/>
            <a:ext cx="525300" cy="525300"/>
            <a:chOff x="4309559" y="2928275"/>
            <a:chExt cx="525300" cy="525300"/>
          </a:xfrm>
        </p:grpSpPr>
        <p:sp>
          <p:nvSpPr>
            <p:cNvPr id="538" name="Google Shape;538;p70"/>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70"/>
            <p:cNvGrpSpPr/>
            <p:nvPr/>
          </p:nvGrpSpPr>
          <p:grpSpPr>
            <a:xfrm>
              <a:off x="4412298" y="3045942"/>
              <a:ext cx="320315" cy="286423"/>
              <a:chOff x="3824739" y="3890112"/>
              <a:chExt cx="208105" cy="186110"/>
            </a:xfrm>
          </p:grpSpPr>
          <p:sp>
            <p:nvSpPr>
              <p:cNvPr id="540" name="Google Shape;540;p7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3" name="Google Shape;543;p70"/>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0"/>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0"/>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0"/>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70"/>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548" name="Google Shape;548;p70"/>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549" name="Google Shape;549;p70"/>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550" name="Google Shape;550;p70"/>
          <p:cNvGrpSpPr/>
          <p:nvPr/>
        </p:nvGrpSpPr>
        <p:grpSpPr>
          <a:xfrm>
            <a:off x="3267625" y="2928275"/>
            <a:ext cx="525300" cy="525300"/>
            <a:chOff x="3267625" y="2928275"/>
            <a:chExt cx="525300" cy="525300"/>
          </a:xfrm>
        </p:grpSpPr>
        <p:sp>
          <p:nvSpPr>
            <p:cNvPr id="551" name="Google Shape;551;p70"/>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 name="Google Shape;552;p70"/>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553" name="Google Shape;553;p70"/>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554" name="Google Shape;554;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5" name="Google Shape;555;p70"/>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5"/>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264" name="Google Shape;264;p35"/>
          <p:cNvSpPr txBox="1"/>
          <p:nvPr/>
        </p:nvSpPr>
        <p:spPr>
          <a:xfrm>
            <a:off x="0" y="1094100"/>
            <a:ext cx="8088000" cy="26475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3"/>
                </a:solidFill>
                <a:latin typeface="Albert Sans"/>
                <a:ea typeface="Albert Sans"/>
                <a:cs typeface="Albert Sans"/>
                <a:sym typeface="Albert Sans"/>
              </a:rPr>
              <a:t>es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5000">
                <a:solidFill>
                  <a:schemeClr val="accent6"/>
                </a:solidFill>
                <a:latin typeface="Albert Sans"/>
                <a:ea typeface="Albert Sans"/>
                <a:cs typeface="Albert Sans"/>
                <a:sym typeface="Albert Sans"/>
              </a:rPr>
              <a:t>el</a:t>
            </a:r>
            <a:r>
              <a:rPr b="1" lang="en" sz="5000">
                <a:solidFill>
                  <a:schemeClr val="accent2"/>
                </a:solidFill>
                <a:latin typeface="Albert Sans"/>
                <a:ea typeface="Albert Sans"/>
                <a:cs typeface="Albert Sans"/>
                <a:sym typeface="Albert Sans"/>
              </a:rPr>
              <a:t> Aprendizaje</a:t>
            </a:r>
            <a:endParaRPr b="1" sz="5000">
              <a:solidFill>
                <a:schemeClr val="accent2"/>
              </a:solidFill>
              <a:latin typeface="Albert Sans"/>
              <a:ea typeface="Albert Sans"/>
              <a:cs typeface="Albert Sans"/>
              <a:sym typeface="Albert Sans"/>
            </a:endParaRPr>
          </a:p>
          <a:p>
            <a:pPr indent="0" lvl="0" marL="0" rtl="0" algn="l">
              <a:spcBef>
                <a:spcPts val="0"/>
              </a:spcBef>
              <a:spcAft>
                <a:spcPts val="0"/>
              </a:spcAft>
              <a:buNone/>
            </a:pPr>
            <a:r>
              <a:rPr b="1" lang="en" sz="4000">
                <a:solidFill>
                  <a:schemeClr val="accent3"/>
                </a:solidFill>
                <a:latin typeface="Albert Sans"/>
                <a:ea typeface="Albert Sans"/>
                <a:cs typeface="Albert Sans"/>
                <a:sym typeface="Albert Sans"/>
              </a:rPr>
              <a:t> basado</a:t>
            </a:r>
            <a:r>
              <a:rPr b="1" lang="en" sz="4000">
                <a:solidFill>
                  <a:srgbClr val="00C3B1"/>
                </a:solidFill>
                <a:latin typeface="Albert Sans"/>
                <a:ea typeface="Albert Sans"/>
                <a:cs typeface="Albert Sans"/>
                <a:sym typeface="Albert Sans"/>
              </a:rPr>
              <a:t> </a:t>
            </a:r>
            <a:r>
              <a:rPr b="1" lang="en" sz="4000">
                <a:solidFill>
                  <a:schemeClr val="accent3"/>
                </a:solidFill>
                <a:latin typeface="Albert Sans"/>
                <a:ea typeface="Albert Sans"/>
                <a:cs typeface="Albert Sans"/>
                <a:sym typeface="Albert Sans"/>
              </a:rPr>
              <a:t>en</a:t>
            </a:r>
            <a:r>
              <a:rPr b="1" lang="en" sz="5000">
                <a:solidFill>
                  <a:srgbClr val="00C3B1"/>
                </a:solidFill>
                <a:latin typeface="Albert Sans"/>
                <a:ea typeface="Albert Sans"/>
                <a:cs typeface="Albert Sans"/>
                <a:sym typeface="Albert Sans"/>
              </a:rPr>
              <a:t> Ensambles</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265" name="Google Shape;26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idx="2" type="subTitle"/>
          </p:nvPr>
        </p:nvSpPr>
        <p:spPr>
          <a:xfrm>
            <a:off x="3413225" y="2004950"/>
            <a:ext cx="23109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En estadística y aprendizaje automático, los métodos de ensamble utilizan múltiples algoritmos de aprendizaje para obtener un rendimiento predictivo mejor que el que podría obtenerse con cualquiera de los algoritmos de aprendizaje constituyentes por sí solos.</a:t>
            </a:r>
            <a:endParaRPr sz="1200"/>
          </a:p>
        </p:txBody>
      </p:sp>
      <p:sp>
        <p:nvSpPr>
          <p:cNvPr id="271" name="Google Shape;271;p36"/>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enfoque de aprendizaje automático que consiste en combinar los resultados de varios modelos de aprendizaje automático para mejorar el rendimiento general. Al combinar los resultados de los modelos, se puede reducir el sesgo y mejorar la robustez.</a:t>
            </a:r>
            <a:endParaRPr sz="1200"/>
          </a:p>
        </p:txBody>
      </p:sp>
      <p:sp>
        <p:nvSpPr>
          <p:cNvPr id="272" name="Google Shape;272;p36"/>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273" name="Google Shape;273;p36"/>
          <p:cNvSpPr txBox="1"/>
          <p:nvPr>
            <p:ph idx="1" type="subTitle"/>
          </p:nvPr>
        </p:nvSpPr>
        <p:spPr>
          <a:xfrm>
            <a:off x="713225" y="2004950"/>
            <a:ext cx="24771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una técnica en el campo del aprendizaje automático en la que se combinan múltiples modelos para mejorar el rendimiento y la precisión de las predicciones en comparación con un solo modelo.</a:t>
            </a:r>
            <a:r>
              <a:rPr lang="en" sz="1200"/>
              <a:t> Se basa en la idea de que la combinación es más robusta y generalizable que un solo modelo.</a:t>
            </a:r>
            <a:endParaRPr sz="1200"/>
          </a:p>
        </p:txBody>
      </p:sp>
      <p:sp>
        <p:nvSpPr>
          <p:cNvPr id="274" name="Google Shape;274;p36"/>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275" name="Google Shape;275;p36"/>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276" name="Google Shape;276;p36"/>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277" name="Google Shape;277;p36"/>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278" name="Google Shape;278;p36"/>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https://en.wikipedia.org/wiki/Ensemble_learning</a:t>
            </a:r>
            <a:endParaRPr sz="1000">
              <a:solidFill>
                <a:srgbClr val="00C3B1"/>
              </a:solidFill>
            </a:endParaRPr>
          </a:p>
        </p:txBody>
      </p:sp>
      <p:sp>
        <p:nvSpPr>
          <p:cNvPr id="279" name="Google Shape;279;p36"/>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3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¿Qué es?</a:t>
            </a:r>
            <a:endParaRPr b="1" sz="3000">
              <a:solidFill>
                <a:srgbClr val="112158"/>
              </a:solidFill>
              <a:latin typeface="Epilogue"/>
              <a:ea typeface="Epilogue"/>
              <a:cs typeface="Epilogue"/>
              <a:sym typeface="Epilogue"/>
            </a:endParaRPr>
          </a:p>
        </p:txBody>
      </p:sp>
      <p:sp>
        <p:nvSpPr>
          <p:cNvPr id="286" name="Google Shape;286;p3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 un paradigma de aprendizaje automático que utiliza múltiples algoritmos de aprendizaje (</a:t>
            </a:r>
            <a:r>
              <a:rPr lang="en" sz="1600">
                <a:solidFill>
                  <a:schemeClr val="dk1"/>
                </a:solidFill>
                <a:latin typeface="Albert Sans"/>
                <a:ea typeface="Albert Sans"/>
                <a:cs typeface="Albert Sans"/>
                <a:sym typeface="Albert Sans"/>
              </a:rPr>
              <a:t>a menudo denominados </a:t>
            </a:r>
            <a:r>
              <a:rPr lang="en" sz="1600">
                <a:solidFill>
                  <a:schemeClr val="dk1"/>
                </a:solidFill>
                <a:latin typeface="Albert Sans"/>
                <a:ea typeface="Albert Sans"/>
                <a:cs typeface="Albert Sans"/>
                <a:sym typeface="Albert Sans"/>
              </a:rPr>
              <a:t>“</a:t>
            </a:r>
            <a:r>
              <a:rPr i="1" lang="en" sz="1600">
                <a:solidFill>
                  <a:schemeClr val="dk1"/>
                </a:solidFill>
                <a:latin typeface="Albert Sans"/>
                <a:ea typeface="Albert Sans"/>
                <a:cs typeface="Albert Sans"/>
                <a:sym typeface="Albert Sans"/>
              </a:rPr>
              <a:t>weak learners</a:t>
            </a:r>
            <a:r>
              <a:rPr lang="en" sz="1600">
                <a:solidFill>
                  <a:schemeClr val="dk1"/>
                </a:solidFill>
                <a:latin typeface="Albert Sans"/>
                <a:ea typeface="Albert Sans"/>
                <a:cs typeface="Albert Sans"/>
                <a:sym typeface="Albert Sans"/>
              </a:rPr>
              <a:t>” o "aprendices débiles") para obtener un rendimiento predictivo mejor que el que podría obtenerse con cualquiera de los constituyentes por sí solos.</a:t>
            </a:r>
            <a:endParaRPr sz="1600">
              <a:solidFill>
                <a:schemeClr val="dk1"/>
              </a:solidFill>
              <a:latin typeface="Albert Sans"/>
              <a:ea typeface="Albert Sans"/>
              <a:cs typeface="Albert Sans"/>
              <a:sym typeface="Albert Sans"/>
            </a:endParaRPr>
          </a:p>
        </p:txBody>
      </p:sp>
      <p:pic>
        <p:nvPicPr>
          <p:cNvPr id="287" name="Google Shape;287;p37"/>
          <p:cNvPicPr preferRelativeResize="0"/>
          <p:nvPr/>
        </p:nvPicPr>
        <p:blipFill>
          <a:blip r:embed="rId3">
            <a:alphaModFix/>
          </a:blip>
          <a:stretch>
            <a:fillRect/>
          </a:stretch>
        </p:blipFill>
        <p:spPr>
          <a:xfrm>
            <a:off x="3072612" y="3006850"/>
            <a:ext cx="2998774" cy="163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3" name="Google Shape;293;p3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Single weak learner</a:t>
            </a:r>
            <a:endParaRPr b="1" sz="3000">
              <a:solidFill>
                <a:srgbClr val="112158"/>
              </a:solidFill>
              <a:latin typeface="Epilogue"/>
              <a:ea typeface="Epilogue"/>
              <a:cs typeface="Epilogue"/>
              <a:sym typeface="Epilogue"/>
            </a:endParaRPr>
          </a:p>
        </p:txBody>
      </p:sp>
      <p:sp>
        <p:nvSpPr>
          <p:cNvPr id="294" name="Google Shape;294;p3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Un dato</a:t>
            </a:r>
            <a:r>
              <a:rPr lang="en" sz="1600">
                <a:solidFill>
                  <a:schemeClr val="dk1"/>
                </a:solidFill>
                <a:latin typeface="Albert Sans"/>
                <a:ea typeface="Albert Sans"/>
                <a:cs typeface="Albert Sans"/>
                <a:sym typeface="Albert Sans"/>
              </a:rPr>
              <a:t>: la elección del algoritmo de inferencia es extremadamente importante para tener alguna posibilidad de obtener buenos resultados.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Esta elección puede depender de muchas variables: cantidad de datos, dimensionalidad del espacio, hipótesis de distribución...</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a:t>
            </a:r>
            <a:r>
              <a:rPr b="1" lang="en" sz="1600">
                <a:solidFill>
                  <a:schemeClr val="dk1"/>
                </a:solidFill>
                <a:latin typeface="Albert Sans"/>
                <a:ea typeface="Albert Sans"/>
                <a:cs typeface="Albert Sans"/>
                <a:sym typeface="Albert Sans"/>
              </a:rPr>
              <a:t>sesgo</a:t>
            </a:r>
            <a:r>
              <a:rPr lang="en" sz="1600">
                <a:solidFill>
                  <a:schemeClr val="dk1"/>
                </a:solidFill>
                <a:latin typeface="Albert Sans"/>
                <a:ea typeface="Albert Sans"/>
                <a:cs typeface="Albert Sans"/>
                <a:sym typeface="Albert Sans"/>
              </a:rPr>
              <a:t> y una </a:t>
            </a:r>
            <a:r>
              <a:rPr b="1" lang="en" sz="1600">
                <a:solidFill>
                  <a:schemeClr val="dk1"/>
                </a:solidFill>
                <a:latin typeface="Albert Sans"/>
                <a:ea typeface="Albert Sans"/>
                <a:cs typeface="Albert Sans"/>
                <a:sym typeface="Albert Sans"/>
              </a:rPr>
              <a:t>varianza</a:t>
            </a:r>
            <a:r>
              <a:rPr lang="en" sz="1600">
                <a:solidFill>
                  <a:schemeClr val="dk1"/>
                </a:solidFill>
                <a:latin typeface="Albert Sans"/>
                <a:ea typeface="Albert Sans"/>
                <a:cs typeface="Albert Sans"/>
                <a:sym typeface="Albert Sans"/>
              </a:rPr>
              <a:t> bajos, aunque la mayoría de las veces varían en direcciones opuestas, son las dos características fundamentales que se esperan de un modelo.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trata del conocido equilibrio (</a:t>
            </a:r>
            <a:r>
              <a:rPr i="1" lang="en" sz="1600">
                <a:solidFill>
                  <a:schemeClr val="dk1"/>
                </a:solidFill>
                <a:latin typeface="Albert Sans"/>
                <a:ea typeface="Albert Sans"/>
                <a:cs typeface="Albert Sans"/>
                <a:sym typeface="Albert Sans"/>
              </a:rPr>
              <a:t>tradeoff</a:t>
            </a:r>
            <a:r>
              <a:rPr lang="en" sz="1600">
                <a:solidFill>
                  <a:schemeClr val="dk1"/>
                </a:solidFill>
                <a:latin typeface="Albert Sans"/>
                <a:ea typeface="Albert Sans"/>
                <a:cs typeface="Albert Sans"/>
                <a:sym typeface="Albert Sans"/>
              </a:rPr>
              <a:t>) entre sesgo y varianza.</a:t>
            </a:r>
            <a:endParaRPr sz="1600">
              <a:solidFill>
                <a:schemeClr val="dk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3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Bias-variance tradeoff</a:t>
            </a:r>
            <a:endParaRPr b="1" sz="2600">
              <a:solidFill>
                <a:schemeClr val="dk2"/>
              </a:solidFill>
              <a:latin typeface="Epilogue"/>
              <a:ea typeface="Epilogue"/>
              <a:cs typeface="Epilogue"/>
              <a:sym typeface="Epilogue"/>
            </a:endParaRPr>
          </a:p>
        </p:txBody>
      </p:sp>
      <p:pic>
        <p:nvPicPr>
          <p:cNvPr id="301" name="Google Shape;301;p39"/>
          <p:cNvPicPr preferRelativeResize="0"/>
          <p:nvPr/>
        </p:nvPicPr>
        <p:blipFill>
          <a:blip r:embed="rId3">
            <a:alphaModFix/>
          </a:blip>
          <a:stretch>
            <a:fillRect/>
          </a:stretch>
        </p:blipFill>
        <p:spPr>
          <a:xfrm>
            <a:off x="1719225" y="1136350"/>
            <a:ext cx="5705535" cy="361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